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50"/>
  </p:notesMasterIdLst>
  <p:handoutMasterIdLst>
    <p:handoutMasterId r:id="rId51"/>
  </p:handoutMasterIdLst>
  <p:sldIdLst>
    <p:sldId id="256" r:id="rId2"/>
    <p:sldId id="257" r:id="rId3"/>
    <p:sldId id="258" r:id="rId4"/>
    <p:sldId id="320" r:id="rId5"/>
    <p:sldId id="260" r:id="rId6"/>
    <p:sldId id="261" r:id="rId7"/>
    <p:sldId id="262" r:id="rId8"/>
    <p:sldId id="263" r:id="rId9"/>
    <p:sldId id="331" r:id="rId10"/>
    <p:sldId id="264" r:id="rId11"/>
    <p:sldId id="332" r:id="rId12"/>
    <p:sldId id="333" r:id="rId13"/>
    <p:sldId id="267" r:id="rId14"/>
    <p:sldId id="334" r:id="rId15"/>
    <p:sldId id="308" r:id="rId16"/>
    <p:sldId id="269" r:id="rId17"/>
    <p:sldId id="270" r:id="rId18"/>
    <p:sldId id="309" r:id="rId19"/>
    <p:sldId id="272" r:id="rId20"/>
    <p:sldId id="274" r:id="rId21"/>
    <p:sldId id="275" r:id="rId22"/>
    <p:sldId id="335" r:id="rId23"/>
    <p:sldId id="336" r:id="rId24"/>
    <p:sldId id="337" r:id="rId25"/>
    <p:sldId id="279" r:id="rId26"/>
    <p:sldId id="280" r:id="rId27"/>
    <p:sldId id="282" r:id="rId28"/>
    <p:sldId id="339" r:id="rId29"/>
    <p:sldId id="338" r:id="rId30"/>
    <p:sldId id="284" r:id="rId31"/>
    <p:sldId id="285" r:id="rId32"/>
    <p:sldId id="286" r:id="rId33"/>
    <p:sldId id="315" r:id="rId34"/>
    <p:sldId id="288" r:id="rId35"/>
    <p:sldId id="340" r:id="rId36"/>
    <p:sldId id="341" r:id="rId37"/>
    <p:sldId id="342" r:id="rId38"/>
    <p:sldId id="292" r:id="rId39"/>
    <p:sldId id="293" r:id="rId40"/>
    <p:sldId id="327" r:id="rId41"/>
    <p:sldId id="316" r:id="rId42"/>
    <p:sldId id="294" r:id="rId43"/>
    <p:sldId id="296" r:id="rId44"/>
    <p:sldId id="297" r:id="rId45"/>
    <p:sldId id="343" r:id="rId46"/>
    <p:sldId id="344" r:id="rId47"/>
    <p:sldId id="307" r:id="rId48"/>
    <p:sldId id="302" r:id="rId49"/>
  </p:sldIdLst>
  <p:sldSz cx="9144000" cy="5143500" type="screen16x9"/>
  <p:notesSz cx="6858000" cy="9144000"/>
  <p:embeddedFontLst>
    <p:embeddedFont>
      <p:font typeface="Calibri Light" panose="020F0302020204030204" pitchFamily="34" charset="0"/>
      <p:regular r:id="rId52"/>
      <p:italic r:id="rId53"/>
    </p:embeddedFont>
    <p:embeddedFont>
      <p:font typeface="맑은 고딕" panose="020B0503020000020004" pitchFamily="50" charset="-127"/>
      <p:regular r:id="rId54"/>
      <p:bold r:id="rId55"/>
    </p:embeddedFont>
    <p:embeddedFont>
      <p:font typeface="Calibri" panose="020F0502020204030204" pitchFamily="34" charset="0"/>
      <p:regular r:id="rId56"/>
      <p:bold r:id="rId57"/>
      <p:italic r:id="rId58"/>
      <p:boldItalic r:id="rId59"/>
    </p:embeddedFont>
    <p:embeddedFont>
      <p:font typeface="상주곶감체" panose="020B0600000101010101" pitchFamily="50" charset="-127"/>
      <p:regular r:id="rId60"/>
    </p:embeddedFont>
    <p:embeddedFont>
      <p:font typeface="상주다정다감체" panose="020B0600000101010101" pitchFamily="50" charset="-127"/>
      <p:regular r:id="rId61"/>
    </p:embeddedFont>
  </p:embeddedFontLst>
  <p:defaultTextStyle>
    <a:defPPr>
      <a:defRPr lang="ko-KR"/>
    </a:defPPr>
    <a:lvl1pPr marL="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22FB202F-FCD1-4814-B352-8515103D5DDB}">
          <p14:sldIdLst>
            <p14:sldId id="256"/>
          </p14:sldIdLst>
        </p14:section>
        <p14:section name="케밥" id="{FF7E5C92-B812-473B-A0AD-E595E5E372E5}">
          <p14:sldIdLst>
            <p14:sldId id="257"/>
            <p14:sldId id="258"/>
            <p14:sldId id="320"/>
            <p14:sldId id="260"/>
            <p14:sldId id="261"/>
            <p14:sldId id="262"/>
            <p14:sldId id="263"/>
            <p14:sldId id="331"/>
            <p14:sldId id="264"/>
            <p14:sldId id="332"/>
            <p14:sldId id="333"/>
            <p14:sldId id="267"/>
            <p14:sldId id="334"/>
            <p14:sldId id="308"/>
            <p14:sldId id="269"/>
            <p14:sldId id="270"/>
            <p14:sldId id="309"/>
            <p14:sldId id="272"/>
            <p14:sldId id="274"/>
            <p14:sldId id="275"/>
            <p14:sldId id="335"/>
            <p14:sldId id="336"/>
            <p14:sldId id="337"/>
            <p14:sldId id="279"/>
            <p14:sldId id="280"/>
          </p14:sldIdLst>
        </p14:section>
        <p14:section name="타코" id="{4B422E91-268C-4202-B745-0C327122B9F3}">
          <p14:sldIdLst>
            <p14:sldId id="282"/>
            <p14:sldId id="339"/>
            <p14:sldId id="338"/>
            <p14:sldId id="284"/>
            <p14:sldId id="285"/>
            <p14:sldId id="286"/>
            <p14:sldId id="315"/>
            <p14:sldId id="288"/>
            <p14:sldId id="340"/>
            <p14:sldId id="341"/>
            <p14:sldId id="342"/>
            <p14:sldId id="292"/>
            <p14:sldId id="293"/>
            <p14:sldId id="327"/>
            <p14:sldId id="316"/>
            <p14:sldId id="294"/>
            <p14:sldId id="296"/>
            <p14:sldId id="297"/>
            <p14:sldId id="343"/>
            <p14:sldId id="344"/>
            <p14:sldId id="307"/>
            <p14:sldId id="302"/>
          </p14:sldIdLst>
        </p14:section>
      </p14:sectionLst>
    </p:ex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406A"/>
    <a:srgbClr val="E26B68"/>
    <a:srgbClr val="F1C5C5"/>
    <a:srgbClr val="D9603F"/>
    <a:srgbClr val="F8F7DC"/>
    <a:srgbClr val="F3F2C0"/>
    <a:srgbClr val="F7F7F7"/>
    <a:srgbClr val="F9E7E3"/>
    <a:srgbClr val="F5D7D7"/>
    <a:srgbClr val="C5E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87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84" y="1182"/>
      </p:cViewPr>
      <p:guideLst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5" d="100"/>
          <a:sy n="85" d="100"/>
        </p:scale>
        <p:origin x="1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4.fntdata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3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2.fntdata"/><Relationship Id="rId58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6.fntdata"/><Relationship Id="rId61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1.fntdata"/><Relationship Id="rId60" Type="http://schemas.openxmlformats.org/officeDocument/2006/relationships/font" Target="fonts/font9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5.fntdata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1CB55-4CA6-4C3B-B69B-CC106615E6C0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B23E43-DA75-4605-862F-A680242C5F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59750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60926B-BD8A-4FDF-B59A-0ED170073E61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DCC8D6-1E91-44CD-B0E4-90C6B5EF778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2636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rgbClr val="F8EE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주형, 원활한, 그릇, 컵, 칼, 포크, 숟가락, 찻주전자, 케이크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0" y="0"/>
            <a:ext cx="51435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주형, 원활한, 그릇, 컵, 칼, 포크, 숟가락, 찻주전자, 케이크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0"/>
            <a:ext cx="51435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모서리가 둥근 직사각형 4"/>
          <p:cNvSpPr/>
          <p:nvPr userDrawn="1"/>
        </p:nvSpPr>
        <p:spPr>
          <a:xfrm>
            <a:off x="152400" y="171450"/>
            <a:ext cx="8826500" cy="4800600"/>
          </a:xfrm>
          <a:prstGeom prst="roundRect">
            <a:avLst>
              <a:gd name="adj" fmla="val 4844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84511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bg>
      <p:bgPr>
        <a:solidFill>
          <a:srgbClr val="F8F7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순서도: 대체 처리 6"/>
          <p:cNvSpPr/>
          <p:nvPr userDrawn="1"/>
        </p:nvSpPr>
        <p:spPr>
          <a:xfrm rot="20700000">
            <a:off x="867799" y="322729"/>
            <a:ext cx="7272154" cy="4820771"/>
          </a:xfrm>
          <a:prstGeom prst="flowChartAlternateProcess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8144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bg>
      <p:bgPr>
        <a:solidFill>
          <a:srgbClr val="F8F7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 userDrawn="1"/>
        </p:nvSpPr>
        <p:spPr>
          <a:xfrm>
            <a:off x="464457" y="1068371"/>
            <a:ext cx="8220137" cy="3732985"/>
          </a:xfrm>
          <a:prstGeom prst="roundRect">
            <a:avLst>
              <a:gd name="adj" fmla="val 7225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34137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87617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4932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9956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51774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59839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32323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13188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5732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apertexture, Texture, Pap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51607" y="-2516805"/>
            <a:ext cx="5926137" cy="9394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직사각형 4"/>
          <p:cNvSpPr/>
          <p:nvPr userDrawn="1"/>
        </p:nvSpPr>
        <p:spPr>
          <a:xfrm rot="16481743">
            <a:off x="913725" y="-1476759"/>
            <a:ext cx="7201902" cy="7314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2110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검은 그림자가있는 흰색 벽 페인트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43187" y="-2238537"/>
            <a:ext cx="6457626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760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검은 그림자가있는 흰색 벽 페인트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43187" y="-2238537"/>
            <a:ext cx="6457626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모서리가 둥근 직사각형 3"/>
          <p:cNvSpPr/>
          <p:nvPr userDrawn="1"/>
        </p:nvSpPr>
        <p:spPr>
          <a:xfrm>
            <a:off x="464457" y="1068371"/>
            <a:ext cx="8220137" cy="3732985"/>
          </a:xfrm>
          <a:prstGeom prst="roundRect">
            <a:avLst>
              <a:gd name="adj" fmla="val 7225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07979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bg>
      <p:bgPr>
        <a:solidFill>
          <a:srgbClr val="F9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주방용 칼, 칼, 포크 숟가락, 초록, 실루엣, 하얀색, 배경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prstClr val="black"/>
              <a:srgbClr val="F1C5C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5" y="3659186"/>
            <a:ext cx="1254125" cy="125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4188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및 내용">
    <p:bg>
      <p:bgPr>
        <a:solidFill>
          <a:srgbClr val="F9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순서도: 대체 처리 2"/>
          <p:cNvSpPr/>
          <p:nvPr userDrawn="1"/>
        </p:nvSpPr>
        <p:spPr>
          <a:xfrm rot="20700000">
            <a:off x="867799" y="322729"/>
            <a:ext cx="7272154" cy="4820771"/>
          </a:xfrm>
          <a:prstGeom prst="flowChartAlternateProcess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8268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및 내용">
    <p:bg>
      <p:bgPr>
        <a:solidFill>
          <a:srgbClr val="F9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 userDrawn="1"/>
        </p:nvSpPr>
        <p:spPr>
          <a:xfrm>
            <a:off x="464457" y="1068371"/>
            <a:ext cx="8220137" cy="3732985"/>
          </a:xfrm>
          <a:prstGeom prst="roundRect">
            <a:avLst>
              <a:gd name="adj" fmla="val 7225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132943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rgbClr val="F8F7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주방용 칼, 칼, 포크 숟가락, 초록, 실루엣, 하얀색, 배경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prstClr val="black"/>
              <a:srgbClr val="F3F2C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3825874"/>
            <a:ext cx="1117600" cy="111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7415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구역 머리글">
    <p:bg>
      <p:bgPr>
        <a:solidFill>
          <a:srgbClr val="F8F7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4199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1544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7" r:id="rId2"/>
    <p:sldLayoutId id="2147483662" r:id="rId3"/>
    <p:sldLayoutId id="2147483673" r:id="rId4"/>
    <p:sldLayoutId id="2147483672" r:id="rId5"/>
    <p:sldLayoutId id="2147483678" r:id="rId6"/>
    <p:sldLayoutId id="2147483674" r:id="rId7"/>
    <p:sldLayoutId id="2147483663" r:id="rId8"/>
    <p:sldLayoutId id="2147483679" r:id="rId9"/>
    <p:sldLayoutId id="2147483676" r:id="rId10"/>
    <p:sldLayoutId id="2147483675" r:id="rId11"/>
    <p:sldLayoutId id="2147483664" r:id="rId12"/>
    <p:sldLayoutId id="2147483665" r:id="rId13"/>
    <p:sldLayoutId id="2147483666" r:id="rId14"/>
    <p:sldLayoutId id="2147483667" r:id="rId15"/>
    <p:sldLayoutId id="2147483668" r:id="rId16"/>
    <p:sldLayoutId id="2147483669" r:id="rId17"/>
    <p:sldLayoutId id="2147483670" r:id="rId18"/>
    <p:sldLayoutId id="2147483671" r:id="rId19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www.youtube.com/watch?v=tQg2K7eiLSU" TargetMode="Externa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www.youtube.com/watch?v=hPjOb3y81-E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www.youtube.com/watch?v=u-Aq_XG9Tx8" TargetMode="Externa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www.youtube.com/watch?v=lX7CBuTdbIs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4839" y="982657"/>
            <a:ext cx="2415509" cy="784304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8218" y="2035721"/>
            <a:ext cx="3477918" cy="2269224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3433" y="2282504"/>
            <a:ext cx="3157667" cy="257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83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튀르키예는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어떤 나라일까요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모서리가 둥근 사각형 설명선 7"/>
          <p:cNvSpPr/>
          <p:nvPr/>
        </p:nvSpPr>
        <p:spPr>
          <a:xfrm>
            <a:off x="4252686" y="3060701"/>
            <a:ext cx="3991428" cy="1337128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각종 재료가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아주 풍부한 곳이에요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4089400" y="1675247"/>
            <a:ext cx="4292600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동양과 서양이 만나는 곳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</a:t>
            </a:r>
          </a:p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땅도 비옥해요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pic>
        <p:nvPicPr>
          <p:cNvPr id="5122" name="Picture 2" descr="음식 은행에 기부 된 음식의 그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724" y="1351414"/>
            <a:ext cx="2941533" cy="3180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575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튀르키예는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어떤 나라일까요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4089400" y="2460276"/>
            <a:ext cx="4292600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아주 다양하고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맛있는 음식이 많아요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pic>
        <p:nvPicPr>
          <p:cNvPr id="6146" name="Picture 2" descr="음식, 레바논 인, 닭, 케밥, 고기, 구운 것, 레바논, 야외 파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18" y="1884751"/>
            <a:ext cx="3356882" cy="223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105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튀르키예의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대표 음식은 무엇일까요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4200062" y="1789342"/>
            <a:ext cx="4292600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양념한 고기를 구워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야채와 함께 먹는 음식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!</a:t>
            </a:r>
          </a:p>
        </p:txBody>
      </p:sp>
      <p:pic>
        <p:nvPicPr>
          <p:cNvPr id="7170" name="Picture 2" descr="캐그 케밥, 양고기, 그릴, 음식, 단창, 굽고, 자양물, 육체, 신선한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80" y="1902619"/>
            <a:ext cx="3299320" cy="219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모서리가 둥근 사각형 설명선 6"/>
          <p:cNvSpPr/>
          <p:nvPr/>
        </p:nvSpPr>
        <p:spPr>
          <a:xfrm>
            <a:off x="4572000" y="3222735"/>
            <a:ext cx="3548724" cy="878572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바로 케밥이에요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5760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케밥은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027113" y="2832343"/>
            <a:ext cx="70757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000" dirty="0" err="1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케밥은</a:t>
            </a:r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 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‘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밥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‘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이 아니예요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.</a:t>
            </a:r>
          </a:p>
          <a:p>
            <a:pPr algn="ctr"/>
            <a:r>
              <a:rPr lang="ko-KR" altLang="en-US" sz="4000" dirty="0" err="1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튀르키예</a:t>
            </a:r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 말로 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‘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구운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‘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이라는 뜻이랍니다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.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822677" y="1766262"/>
            <a:ext cx="54845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4800" kern="0" dirty="0" err="1" smtClean="0">
                <a:ln>
                  <a:solidFill>
                    <a:srgbClr val="44546A">
                      <a:lumMod val="50000"/>
                    </a:srgb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케밥</a:t>
            </a:r>
            <a:endParaRPr lang="ko-KR" altLang="en-US" sz="1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타원 3"/>
          <p:cNvSpPr/>
          <p:nvPr/>
        </p:nvSpPr>
        <p:spPr>
          <a:xfrm>
            <a:off x="3973285" y="3494062"/>
            <a:ext cx="711200" cy="647457"/>
          </a:xfrm>
          <a:prstGeom prst="ellipse">
            <a:avLst/>
          </a:prstGeom>
          <a:noFill/>
          <a:ln w="31750">
            <a:solidFill>
              <a:srgbClr val="C840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552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케밥은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027113" y="2832343"/>
            <a:ext cx="70757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사실 정해진 방식이 아니라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,</a:t>
            </a:r>
          </a:p>
          <a:p>
            <a:pPr algn="ctr"/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고기를 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‘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구운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’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 요리를 케밥이라고 해요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.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822677" y="1766262"/>
            <a:ext cx="54845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4800" kern="0" dirty="0" err="1" smtClean="0">
                <a:ln>
                  <a:solidFill>
                    <a:srgbClr val="44546A">
                      <a:lumMod val="50000"/>
                    </a:srgb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케밥</a:t>
            </a:r>
            <a:endParaRPr lang="ko-KR" altLang="en-US" sz="1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타원 3"/>
          <p:cNvSpPr/>
          <p:nvPr/>
        </p:nvSpPr>
        <p:spPr>
          <a:xfrm>
            <a:off x="2841171" y="3508325"/>
            <a:ext cx="711200" cy="647457"/>
          </a:xfrm>
          <a:prstGeom prst="ellipse">
            <a:avLst/>
          </a:prstGeom>
          <a:noFill/>
          <a:ln w="31750">
            <a:solidFill>
              <a:srgbClr val="C840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7915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케밥은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7" name="모서리가 둥근 사각형 설명선 6"/>
          <p:cNvSpPr/>
          <p:nvPr/>
        </p:nvSpPr>
        <p:spPr>
          <a:xfrm>
            <a:off x="4321628" y="2998188"/>
            <a:ext cx="3439886" cy="1441944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양념한 고기를 구운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불고기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!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3497943" y="1675247"/>
            <a:ext cx="5087257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우리나라의 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(               )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도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err="1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튀르키예에선</a:t>
            </a: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dirty="0" err="1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케밥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!</a:t>
            </a:r>
          </a:p>
        </p:txBody>
      </p:sp>
      <p:pic>
        <p:nvPicPr>
          <p:cNvPr id="4" name="Picture 2" descr="돼지 고기, 불고기, 채소, 샐러드, 신선한 야채, 샐러드 야채, 음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254" y="1394896"/>
            <a:ext cx="2359356" cy="314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477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케밥</a:t>
            </a:r>
            <a:r>
              <a:rPr lang="ko-KR" altLang="en-US" sz="3600" kern="0" dirty="0" err="1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을</a:t>
            </a: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요리하는</a:t>
            </a:r>
            <a:endParaRPr lang="en-US" altLang="ko-KR" sz="3600" kern="0" dirty="0" smtClean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과정 살펴보기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ko-KR" altLang="en-US" sz="2400" dirty="0">
              <a:solidFill>
                <a:schemeClr val="tx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6511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629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케밥을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요리하는 과정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1633281" y="2873829"/>
            <a:ext cx="6023005" cy="1146628"/>
          </a:xfrm>
          <a:prstGeom prst="wedgeRoundRectCallout">
            <a:avLst>
              <a:gd name="adj1" fmla="val -58520"/>
              <a:gd name="adj2" fmla="val -20381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그리고 숯불에 천천히 구워줍니다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1054100" y="1462406"/>
            <a:ext cx="7044873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소고기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 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돼지고기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 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닭고기 등을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잘라 채소와 함께 꼬치에 꽂아요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2459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629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케밥의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모든 것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4247343" y="3185651"/>
            <a:ext cx="3321857" cy="863030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함께 살펴볼까요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3733800" y="1718787"/>
            <a:ext cx="4415973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err="1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튀르키예의</a:t>
            </a: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dirty="0" err="1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케밥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구경하러 가기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244978" y="3627934"/>
            <a:ext cx="227714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dirty="0">
                <a:hlinkClick r:id="rId2"/>
              </a:rPr>
              <a:t>https://</a:t>
            </a:r>
            <a:r>
              <a:rPr lang="en-US" altLang="ko-KR" dirty="0" smtClean="0">
                <a:hlinkClick r:id="rId2"/>
              </a:rPr>
              <a:t>www.youtube.com/watch?v=tQg2K7eiLSU</a:t>
            </a:r>
            <a:endParaRPr lang="en-US" altLang="ko-KR" dirty="0" smtClean="0"/>
          </a:p>
          <a:p>
            <a:pPr algn="ctr"/>
            <a:endParaRPr lang="ko-KR" altLang="en-US" dirty="0"/>
          </a:p>
        </p:txBody>
      </p:sp>
      <p:pic>
        <p:nvPicPr>
          <p:cNvPr id="9218" name="Picture 2" descr="Youtube, 상, 사회의, 소셜 미디어 아이콘, 유튜브 아이콘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2703" y="1718787"/>
            <a:ext cx="1761698" cy="1761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69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err="1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케밥</a:t>
            </a:r>
            <a:r>
              <a:rPr lang="ko-KR" altLang="en-US" sz="3600" kern="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86ACA2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만들기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rgbClr val="E26B68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smtClean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  <a:endParaRPr lang="ko-KR" altLang="en-US" sz="2400" dirty="0">
              <a:solidFill>
                <a:schemeClr val="bg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9555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5135686" y="3069661"/>
            <a:ext cx="2617523" cy="1136311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튀르키예입니다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  <a:p>
            <a:pPr algn="ctr"/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(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옛날의 터키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)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4572000" y="1709103"/>
            <a:ext cx="3744897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열기구로 유명한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나라는 어디일까요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026" name="Picture 2" descr="뜨거운 공기 풍선, 화려한, 풍선, 떠 있는, 열기구, 모험, 푸른 색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689" y="1862141"/>
            <a:ext cx="3517120" cy="2343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068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rgbClr val="F1C5C5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잠깐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!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1" y="411145"/>
            <a:ext cx="5760839" cy="382875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이걸 알면 더 쉽게 만들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수 있어요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469323" y="1068887"/>
            <a:ext cx="8210219" cy="3735342"/>
          </a:xfrm>
          <a:prstGeom prst="roundRect">
            <a:avLst>
              <a:gd name="adj" fmla="val 76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/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16BC2B71-834B-474E-84C0-95E313DB3663}"/>
              </a:ext>
            </a:extLst>
          </p:cNvPr>
          <p:cNvSpPr/>
          <p:nvPr/>
        </p:nvSpPr>
        <p:spPr>
          <a:xfrm>
            <a:off x="2285936" y="1326063"/>
            <a:ext cx="4625184" cy="4090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 smtClean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케밥</a:t>
            </a:r>
            <a:r>
              <a:rPr lang="ko-KR" altLang="en-US" sz="2000" dirty="0" smtClean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만들기에서 필요한 색 조합</a:t>
            </a:r>
            <a:endParaRPr lang="ko-KR" altLang="en-US" sz="2000" dirty="0">
              <a:solidFill>
                <a:schemeClr val="tx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7100" y="2398636"/>
            <a:ext cx="3017861" cy="1941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케밥을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r="33377" b="68166"/>
          <a:stretch/>
        </p:blipFill>
        <p:spPr>
          <a:xfrm>
            <a:off x="600741" y="1613807"/>
            <a:ext cx="7874970" cy="2638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74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케밥을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67414" r="94" b="68166"/>
          <a:stretch/>
        </p:blipFill>
        <p:spPr>
          <a:xfrm>
            <a:off x="600741" y="1613807"/>
            <a:ext cx="3840630" cy="2638879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/>
          <a:srcRect l="124" t="34143" r="67384" b="34023"/>
          <a:stretch/>
        </p:blipFill>
        <p:spPr>
          <a:xfrm>
            <a:off x="4441371" y="1613807"/>
            <a:ext cx="3840630" cy="2638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87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케밥을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33400" t="34143" r="-23" b="34023"/>
          <a:stretch/>
        </p:blipFill>
        <p:spPr>
          <a:xfrm>
            <a:off x="600741" y="1613807"/>
            <a:ext cx="7874970" cy="2638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74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케밥을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1" t="68461" r="33376" b="-295"/>
          <a:stretch/>
        </p:blipFill>
        <p:spPr>
          <a:xfrm>
            <a:off x="600741" y="1613807"/>
            <a:ext cx="7874970" cy="2638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4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케밥을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6" name="Google Shape;4926;p53"/>
          <p:cNvSpPr txBox="1">
            <a:spLocks/>
          </p:cNvSpPr>
          <p:nvPr/>
        </p:nvSpPr>
        <p:spPr>
          <a:xfrm>
            <a:off x="6132542" y="3170732"/>
            <a:ext cx="1291513" cy="1348652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defRPr/>
            </a:pPr>
            <a:r>
              <a:rPr lang="en-US" altLang="ko-KR" dirty="0">
                <a:solidFill>
                  <a:schemeClr val="tx1"/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  <a:hlinkClick r:id="rId2"/>
              </a:rPr>
              <a:t>https://</a:t>
            </a:r>
            <a:r>
              <a:rPr lang="en-US" altLang="ko-KR" dirty="0" smtClean="0">
                <a:solidFill>
                  <a:schemeClr val="tx1"/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  <a:hlinkClick r:id="rId2"/>
              </a:rPr>
              <a:t>www.youtube.com/watch?v=hPjOb3y81-E</a:t>
            </a:r>
            <a:endParaRPr lang="en-US" altLang="ko-KR" dirty="0" smtClean="0">
              <a:solidFill>
                <a:schemeClr val="tx1"/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>
              <a:defRPr/>
            </a:pPr>
            <a:endParaRPr lang="en-US" altLang="ko-KR" dirty="0" smtClean="0">
              <a:solidFill>
                <a:schemeClr val="tx1"/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8" name="Picture 2" descr="Youtube, 상, 사회의, 소셜 미디어 아이콘, 유튜브 아이콘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450" y="1594811"/>
            <a:ext cx="1761698" cy="1761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4"/>
          <a:srcRect l="67167" t="67760" r="-27" b="406"/>
          <a:stretch/>
        </p:blipFill>
        <p:spPr>
          <a:xfrm>
            <a:off x="1007141" y="1594811"/>
            <a:ext cx="3884173" cy="2638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5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4892;p48"/>
          <p:cNvSpPr txBox="1">
            <a:spLocks/>
          </p:cNvSpPr>
          <p:nvPr/>
        </p:nvSpPr>
        <p:spPr>
          <a:xfrm>
            <a:off x="1499429" y="1920659"/>
            <a:ext cx="6218167" cy="162491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여러분이 요리사가 된다면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err="1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케밥</a:t>
            </a:r>
            <a:r>
              <a:rPr lang="ko-KR" altLang="en-US" sz="3200" dirty="0" err="1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을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만들어 봅시다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3200" dirty="0"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2728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4964166" y="3007556"/>
            <a:ext cx="3024064" cy="1158044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어느 나라를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배경으로 했나요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4597400" y="1772472"/>
            <a:ext cx="3757597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영화 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‘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코코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’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를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본 적이 있나요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1266" name="Picture 2" descr="두개골, 세라믹, 화려한, 죽음의 날, 바 자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003" y="1687650"/>
            <a:ext cx="3879396" cy="2591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35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4597400" y="1772472"/>
            <a:ext cx="3757597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 모자는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‘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솜브레로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’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라는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(              ) 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나라의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전통 모자입니다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pic>
        <p:nvPicPr>
          <p:cNvPr id="13314" name="Picture 2" descr="솜브레로, 모자, 멕시코, 다채로운, 전통적인, 축하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859" y="1409633"/>
            <a:ext cx="2892425" cy="289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667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4964166" y="3309256"/>
            <a:ext cx="3024064" cy="856343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멕시코의 국기입니다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4597400" y="1772472"/>
            <a:ext cx="3757597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 국기는 어느 나라의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국기일까요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212" y="2059331"/>
            <a:ext cx="3342360" cy="189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350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4944214" y="2090185"/>
            <a:ext cx="3053369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아이스크림으로도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유명한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튀르키예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pic>
        <p:nvPicPr>
          <p:cNvPr id="2050" name="Picture 2" descr="トルコアイスのイラスト | かわいいフリー素材集 いらすとや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947" y="1221035"/>
            <a:ext cx="3381829" cy="338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92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892;p48"/>
          <p:cNvSpPr txBox="1">
            <a:spLocks/>
          </p:cNvSpPr>
          <p:nvPr/>
        </p:nvSpPr>
        <p:spPr>
          <a:xfrm>
            <a:off x="1188911" y="1969979"/>
            <a:ext cx="6781143" cy="162491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멕시코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에 대해 알아보고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</a:t>
            </a:r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</a:t>
            </a:r>
            <a:r>
              <a:rPr lang="ko-KR" altLang="en-US" sz="3200" dirty="0" err="1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로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200" dirty="0" err="1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타코를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만들어 봅시다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3200" dirty="0"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배움문제</a:t>
            </a:r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893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멕시코에 대해</a:t>
            </a:r>
            <a:endParaRPr lang="en-US" altLang="ko-KR" sz="3600" kern="0" dirty="0" smtClean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알아 봅시다</a:t>
            </a:r>
            <a:r>
              <a:rPr lang="en-US" altLang="ko-KR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rgbClr val="E26B68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smtClean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 smtClean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  <a:endParaRPr lang="ko-KR" altLang="en-US" sz="2400" dirty="0">
              <a:solidFill>
                <a:schemeClr val="bg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4383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멕시코는 어떤 나라일까요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4721784" y="3058890"/>
            <a:ext cx="3076440" cy="881452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미국과 가까워요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3818694" y="1807382"/>
            <a:ext cx="4882620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멕시코는 북아메리카의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남쪽에 있어요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4338" name="Picture 2" descr="멕시코, 깃발, 지도, 국경, 국가, 지리학, 개요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260" y="1882330"/>
            <a:ext cx="3240768" cy="2184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46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멕시코는 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나라일까요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4691161" y="3454400"/>
            <a:ext cx="3258507" cy="713991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스페인어를 써요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4252129" y="1641330"/>
            <a:ext cx="4136572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멕시코는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스페인의 식민 지배를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받았던 역사가 있어요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847923" y="2039723"/>
            <a:ext cx="3600706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en-US" altLang="ko-KR" sz="4400" dirty="0" smtClean="0">
                <a:solidFill>
                  <a:srgbClr val="C8406A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HOLA!</a:t>
            </a:r>
          </a:p>
          <a:p>
            <a:pPr lvl="0" algn="ctr">
              <a:lnSpc>
                <a:spcPct val="120000"/>
              </a:lnSpc>
            </a:pPr>
            <a:r>
              <a:rPr lang="en-US" altLang="ko-KR" sz="4400" dirty="0" smtClean="0">
                <a:solidFill>
                  <a:srgbClr val="C8406A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AMIGO!</a:t>
            </a:r>
            <a:endParaRPr lang="ko-KR" altLang="en-US" sz="4400" dirty="0">
              <a:solidFill>
                <a:srgbClr val="C8406A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1710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멕시코는 어떤 나라일까요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5178818" y="3119183"/>
            <a:ext cx="2872134" cy="901701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밀림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, 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사막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, 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산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…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4644571" y="1847653"/>
            <a:ext cx="3940629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굉장히 다양한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환경이 있어요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6386" name="Picture 2" descr="숲, 밀림, 열렬한, 초록, 자연, 식물, 나뭇잎, 신비로운, 지구의 날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832" y="1691598"/>
            <a:ext cx="3719739" cy="2478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438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멕시코는 어떤 나라일까요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5178818" y="3119183"/>
            <a:ext cx="2872134" cy="1235103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옥수수로 만든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음식은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4644571" y="1847653"/>
            <a:ext cx="3940629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옥수수를 많이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먹어요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7412" name="Picture 4" descr="옥수수, 수확하다, 건강한, 단 옥수수, 채소, 음식, 농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1706107"/>
            <a:ext cx="3676196" cy="2449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1594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멕시코는 어떤 나라일까요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5178818" y="3119183"/>
            <a:ext cx="2872134" cy="1235103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‘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또띠아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’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라고도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해요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4644571" y="1847653"/>
            <a:ext cx="3940629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옥수수로 만든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또르띠아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8434" name="Picture 2" descr="또띠야, 또띠아, 빵, 부엌, 피타, 타코, Fajit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203" y="1610450"/>
            <a:ext cx="3632654" cy="2727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9988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멕시코는 어떤 나라일까요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5178818" y="3119183"/>
            <a:ext cx="2872134" cy="1235103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타코랍니다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!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4644571" y="1847653"/>
            <a:ext cx="3940629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err="1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또띠아로</a:t>
            </a: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만든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대표적인 음식은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7" name="Picture 2" descr="타코, 음식, 멕시코 인, 또띠아, 점심, 식사, 맛있는, 요리, 파슬리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24"/>
          <a:stretch/>
        </p:blipFill>
        <p:spPr bwMode="auto">
          <a:xfrm>
            <a:off x="808716" y="1364760"/>
            <a:ext cx="3458483" cy="313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4342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타코</a:t>
            </a:r>
            <a:r>
              <a:rPr lang="ko-KR" altLang="en-US" sz="3600" kern="0" dirty="0" err="1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를</a:t>
            </a: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만드는</a:t>
            </a:r>
            <a:endParaRPr lang="en-US" altLang="ko-KR" sz="3600" kern="0" dirty="0" smtClean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과정 살펴보기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ko-KR" altLang="en-US" sz="2400" dirty="0">
              <a:solidFill>
                <a:schemeClr val="tx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0498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1" y="411145"/>
            <a:ext cx="5935011" cy="382875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멕시코의 대표 음식은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무엇일까요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487232" y="2480747"/>
            <a:ext cx="6205341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옥수수나 밀가루를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반죽해서 만든 얇은 빵에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치즈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 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고기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 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채소를 얹어 먹는 요리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822677" y="1568070"/>
            <a:ext cx="54845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4800" kern="0" dirty="0" err="1" smtClean="0">
                <a:ln>
                  <a:solidFill>
                    <a:srgbClr val="44546A">
                      <a:lumMod val="50000"/>
                    </a:srgb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타코</a:t>
            </a:r>
            <a:endParaRPr lang="ko-KR" altLang="en-US" sz="1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69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714830" y="1885638"/>
            <a:ext cx="3614268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여러분은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err="1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튀르키예에</a:t>
            </a: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대해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무엇을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err="1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알고있나요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0400" y="1709103"/>
            <a:ext cx="3768558" cy="251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66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629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멕시코의 대표 음식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타코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4247343" y="3185651"/>
            <a:ext cx="3604886" cy="863030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함께 살펴볼까요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3733800" y="1718787"/>
            <a:ext cx="4415973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멕시코에서 만나는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진짜 </a:t>
            </a:r>
            <a:r>
              <a:rPr lang="ko-KR" altLang="en-US" sz="2800" dirty="0" err="1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타코</a:t>
            </a: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이야기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244978" y="3627934"/>
            <a:ext cx="227714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dirty="0">
                <a:hlinkClick r:id="rId2"/>
              </a:rPr>
              <a:t>https://</a:t>
            </a:r>
            <a:r>
              <a:rPr lang="en-US" altLang="ko-KR" dirty="0" smtClean="0">
                <a:hlinkClick r:id="rId2"/>
              </a:rPr>
              <a:t>www.youtube.com/watch?v=u-Aq_XG9Tx8</a:t>
            </a:r>
            <a:endParaRPr lang="en-US" altLang="ko-KR" dirty="0" smtClean="0"/>
          </a:p>
          <a:p>
            <a:pPr algn="ctr"/>
            <a:endParaRPr lang="ko-KR" altLang="en-US" dirty="0"/>
          </a:p>
        </p:txBody>
      </p:sp>
      <p:pic>
        <p:nvPicPr>
          <p:cNvPr id="9218" name="Picture 2" descr="Youtube, 상, 사회의, 소셜 미디어 아이콘, 유튜브 아이콘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2703" y="1718787"/>
            <a:ext cx="1761698" cy="1761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389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멕시코의 대표 음식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 </a:t>
            </a:r>
            <a:r>
              <a:rPr lang="ko-KR" altLang="en-US" sz="28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타코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181600" y="1465882"/>
            <a:ext cx="3111500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여러분은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err="1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타코에</a:t>
            </a: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어떤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재료를 올리고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싶나요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8" name="모서리가 둥근 사각형 설명선 7"/>
          <p:cNvSpPr/>
          <p:nvPr/>
        </p:nvSpPr>
        <p:spPr>
          <a:xfrm>
            <a:off x="5470121" y="3626473"/>
            <a:ext cx="2534457" cy="750317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고기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? 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야채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19458" name="Picture 2" descr="타코, 밀가루, 또띠야, 스테이크, 새우, Surf'N'뗏장, 서핑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1614253"/>
            <a:ext cx="4155168" cy="2762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0406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err="1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타코</a:t>
            </a:r>
            <a:r>
              <a:rPr lang="ko-KR" altLang="en-US" sz="3600" kern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86ACA2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만들기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rgbClr val="E26B68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smtClean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  <a:endParaRPr lang="ko-KR" altLang="en-US" sz="2400" dirty="0">
              <a:solidFill>
                <a:schemeClr val="bg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9035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rgbClr val="F1C5C5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잠깐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!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1" y="411145"/>
            <a:ext cx="5760839" cy="382875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이걸 알면 더 쉽게 만들 수 있어요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469323" y="1068887"/>
            <a:ext cx="8210219" cy="3735342"/>
          </a:xfrm>
          <a:prstGeom prst="roundRect">
            <a:avLst>
              <a:gd name="adj" fmla="val 76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/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16BC2B71-834B-474E-84C0-95E313DB3663}"/>
              </a:ext>
            </a:extLst>
          </p:cNvPr>
          <p:cNvSpPr/>
          <p:nvPr/>
        </p:nvSpPr>
        <p:spPr>
          <a:xfrm>
            <a:off x="2285936" y="1326063"/>
            <a:ext cx="4625184" cy="4090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 smtClean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타코</a:t>
            </a:r>
            <a:r>
              <a:rPr lang="ko-KR" altLang="en-US" sz="2000" dirty="0" smtClean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만들기에서 필요한 색 조합</a:t>
            </a:r>
            <a:endParaRPr lang="ko-KR" altLang="en-US" sz="2000" dirty="0">
              <a:solidFill>
                <a:schemeClr val="tx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422" t="-3068" r="-422" b="64039"/>
          <a:stretch/>
        </p:blipFill>
        <p:spPr>
          <a:xfrm>
            <a:off x="805983" y="2106393"/>
            <a:ext cx="3678931" cy="1777904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2"/>
          <a:srcRect t="34257"/>
          <a:stretch/>
        </p:blipFill>
        <p:spPr>
          <a:xfrm>
            <a:off x="4778030" y="1869906"/>
            <a:ext cx="3439005" cy="279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0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타코를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만들어 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r="34399" b="68395"/>
          <a:stretch/>
        </p:blipFill>
        <p:spPr>
          <a:xfrm>
            <a:off x="589971" y="1582058"/>
            <a:ext cx="7934194" cy="264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62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타코를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만들어 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66844" t="173" r="952" b="68222"/>
          <a:stretch/>
        </p:blipFill>
        <p:spPr>
          <a:xfrm>
            <a:off x="589971" y="1582058"/>
            <a:ext cx="3894943" cy="2641599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/>
          <a:srcRect l="1" t="33515" r="67795" b="34881"/>
          <a:stretch/>
        </p:blipFill>
        <p:spPr>
          <a:xfrm>
            <a:off x="4484914" y="1582058"/>
            <a:ext cx="3894943" cy="264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17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타코를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만들어 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-120" t="67725" r="34519" b="670"/>
          <a:stretch/>
        </p:blipFill>
        <p:spPr>
          <a:xfrm>
            <a:off x="589971" y="1582058"/>
            <a:ext cx="7934194" cy="264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08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스파게티를 만들어 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5" name="Google Shape;4926;p53"/>
          <p:cNvSpPr txBox="1">
            <a:spLocks/>
          </p:cNvSpPr>
          <p:nvPr/>
        </p:nvSpPr>
        <p:spPr>
          <a:xfrm>
            <a:off x="6012526" y="3177928"/>
            <a:ext cx="1335057" cy="1348652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defRPr/>
            </a:pPr>
            <a:r>
              <a:rPr lang="en-US" altLang="ko-KR" dirty="0">
                <a:solidFill>
                  <a:schemeClr val="tx1"/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  <a:hlinkClick r:id="rId2"/>
              </a:rPr>
              <a:t>https://</a:t>
            </a:r>
            <a:r>
              <a:rPr lang="en-US" altLang="ko-KR" dirty="0" smtClean="0">
                <a:solidFill>
                  <a:schemeClr val="tx1"/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  <a:hlinkClick r:id="rId2"/>
              </a:rPr>
              <a:t>www.youtube.com/watch?v=lX7CBuTdbIs</a:t>
            </a:r>
            <a:endParaRPr lang="en-US" altLang="ko-KR" dirty="0" smtClean="0">
              <a:solidFill>
                <a:schemeClr val="tx1"/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>
              <a:defRPr/>
            </a:pPr>
            <a:endParaRPr lang="en-US" altLang="ko-KR" dirty="0" smtClean="0">
              <a:solidFill>
                <a:schemeClr val="tx1"/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8" name="Picture 2" descr="Youtube, 상, 사회의, 소셜 미디어 아이콘, 유튜브 아이콘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9205" y="1602673"/>
            <a:ext cx="1761698" cy="1761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4"/>
          <a:srcRect l="66243" t="68593" r="1433" b="-198"/>
          <a:stretch/>
        </p:blipFill>
        <p:spPr>
          <a:xfrm>
            <a:off x="894772" y="1602673"/>
            <a:ext cx="3909458" cy="264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1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4892;p48"/>
          <p:cNvSpPr txBox="1">
            <a:spLocks/>
          </p:cNvSpPr>
          <p:nvPr/>
        </p:nvSpPr>
        <p:spPr>
          <a:xfrm>
            <a:off x="1499429" y="1920659"/>
            <a:ext cx="6218167" cy="162491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여러분이 요리사가 된다면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맛있는 </a:t>
            </a:r>
            <a:r>
              <a:rPr lang="ko-KR" altLang="en-US" sz="320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스파게티</a:t>
            </a:r>
            <a:r>
              <a:rPr lang="ko-KR" altLang="en-US" sz="320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를 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봅시다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3200" dirty="0"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9114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892;p48"/>
          <p:cNvSpPr txBox="1">
            <a:spLocks/>
          </p:cNvSpPr>
          <p:nvPr/>
        </p:nvSpPr>
        <p:spPr>
          <a:xfrm>
            <a:off x="956403" y="1911130"/>
            <a:ext cx="7231189" cy="162491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튀르키예</a:t>
            </a:r>
            <a:r>
              <a:rPr lang="ko-KR" altLang="en-US" sz="3200" dirty="0" err="1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에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대해 알아보고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</a:t>
            </a:r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</a:t>
            </a:r>
            <a:r>
              <a:rPr lang="ko-KR" altLang="en-US" sz="3200" dirty="0" err="1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로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200" dirty="0" err="1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케밥을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만들어 봅시다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3200" dirty="0"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배움문제</a:t>
            </a:r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310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err="1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튀르키예에</a:t>
            </a: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대해</a:t>
            </a:r>
            <a:endParaRPr lang="en-US" altLang="ko-KR" sz="3600" kern="0" dirty="0" smtClean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알아 봅시다</a:t>
            </a:r>
            <a:r>
              <a:rPr lang="en-US" altLang="ko-KR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rgbClr val="E26B68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smtClean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 smtClean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  <a:endParaRPr lang="ko-KR" altLang="en-US" sz="2400" dirty="0">
              <a:solidFill>
                <a:schemeClr val="bg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8269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튀르키예는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어떤 나라일까요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7" name="Picture 2" descr="유럽, 국가, 지도, 대륙, 상태, 민족 국가, 지리학, 세계지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055" y="1645601"/>
            <a:ext cx="3890447" cy="258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모서리가 둥근 사각형 설명선 9"/>
          <p:cNvSpPr/>
          <p:nvPr/>
        </p:nvSpPr>
        <p:spPr>
          <a:xfrm>
            <a:off x="4969329" y="1923498"/>
            <a:ext cx="3387271" cy="2031282"/>
          </a:xfrm>
          <a:prstGeom prst="wedgeRoundRectCallout">
            <a:avLst>
              <a:gd name="adj1" fmla="val -62725"/>
              <a:gd name="adj2" fmla="val 25417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err="1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튀르키예는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유럽의 동쪽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,</a:t>
            </a:r>
          </a:p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아시아의 서쪽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75949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튀르키예는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어떤 나라일까요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2519343" y="3166659"/>
            <a:ext cx="4090118" cy="829233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왜 이름을 바꿨을까요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1210506" y="1606305"/>
            <a:ext cx="6707792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err="1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튀르키예</a:t>
            </a: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en-US" altLang="ko-KR" sz="2800" dirty="0" err="1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Turkiye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의 </a:t>
            </a:r>
            <a:r>
              <a:rPr lang="ko-KR" altLang="en-US" sz="2800" smtClean="0">
                <a:solidFill>
                  <a:srgbClr val="C8406A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영어 이름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은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옛날에는 터키 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Turkey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였어요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895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튀르키예는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어떤 나라일까요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4098" name="Picture 2" descr="칠면조, 새, 가금류, 떨어지다, 저녁, 농장, 계절, 추수 감사절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6" y="1685358"/>
            <a:ext cx="3531053" cy="2648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모서리가 둥근 사각형 설명선 9"/>
          <p:cNvSpPr/>
          <p:nvPr/>
        </p:nvSpPr>
        <p:spPr>
          <a:xfrm>
            <a:off x="4524829" y="1993862"/>
            <a:ext cx="4060371" cy="2031282"/>
          </a:xfrm>
          <a:prstGeom prst="wedgeRoundRectCallout">
            <a:avLst>
              <a:gd name="adj1" fmla="val -62725"/>
              <a:gd name="adj2" fmla="val 25417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터키 </a:t>
            </a:r>
            <a:r>
              <a:rPr lang="en-US" altLang="ko-KR" sz="3600" dirty="0" err="1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turke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는 영어로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‘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칠면조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’, ‘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겁쟁이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’</a:t>
            </a:r>
            <a:endParaRPr lang="en-US" altLang="ko-KR" sz="3600" dirty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라는 뜻을 가지고 있거든요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40320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4033</TotalTime>
  <Words>613</Words>
  <Application>Microsoft Office PowerPoint</Application>
  <PresentationFormat>화면 슬라이드 쇼(16:9)</PresentationFormat>
  <Paragraphs>199</Paragraphs>
  <Slides>48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48</vt:i4>
      </vt:variant>
    </vt:vector>
  </HeadingPairs>
  <TitlesOfParts>
    <vt:vector size="55" baseType="lpstr">
      <vt:lpstr>Calibri Light</vt:lpstr>
      <vt:lpstr>Arial</vt:lpstr>
      <vt:lpstr>맑은 고딕</vt:lpstr>
      <vt:lpstr>Calibri</vt:lpstr>
      <vt:lpstr>상주곶감체</vt:lpstr>
      <vt:lpstr>상주다정다감체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꼼지락진로클레이</dc:title>
  <dc:creator>떼떼쌤(박주연)</dc:creator>
  <cp:lastModifiedBy>박뿡&amp;김뿡</cp:lastModifiedBy>
  <cp:revision>190</cp:revision>
  <dcterms:created xsi:type="dcterms:W3CDTF">2023-10-15T02:40:52Z</dcterms:created>
  <dcterms:modified xsi:type="dcterms:W3CDTF">2024-04-02T08:44:29Z</dcterms:modified>
</cp:coreProperties>
</file>