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0" r:id="rId1"/>
  </p:sldMasterIdLst>
  <p:notesMasterIdLst>
    <p:notesMasterId r:id="rId62"/>
  </p:notesMasterIdLst>
  <p:handoutMasterIdLst>
    <p:handoutMasterId r:id="rId6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9144000" cy="5143500" type="screen16x9"/>
  <p:notesSz cx="6858000" cy="9144000"/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" id="{53A23F60-0ABA-4085-88D3-33BB5AF7ECA3}">
          <p14:sldIdLst>
            <p14:sldId id="256"/>
          </p14:sldIdLst>
        </p14:section>
        <p14:section name="김치" id="{71FE6184-FA3C-4264-A199-16DD117010F9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  <p14:section name="초밥" id="{EE72F2A6-6776-4ECF-978B-473129D8A73A}">
          <p14:sldIdLst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1"/>
            <p14:sldId id="312"/>
            <p14:sldId id="313"/>
            <p14:sldId id="314"/>
            <p14:sldId id="315"/>
            <p14:sldId id="31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8" autoAdjust="0"/>
    <p:restoredTop sz="94660"/>
  </p:normalViewPr>
  <p:slideViewPr>
    <p:cSldViewPr snapToGrid="0">
      <p:cViewPr varScale="1">
        <p:scale>
          <a:sx n="75" d="100"/>
          <a:sy n="75" d="100"/>
        </p:scale>
        <p:origin x="60" y="1218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B301CB55-4CA6-4C3B-B69B-CC106615E6C0}" type="datetime1">
              <a:rPr lang="ko-KR" altLang="en-US"/>
              <a:pPr lvl="0">
                <a:defRPr/>
              </a:pPr>
              <a:t>2024-04-02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4B23E43-DA75-4605-862F-A680242C5F42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344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260926B-BD8A-4FDF-B59A-0ED170073E61}" type="datetime1">
              <a:rPr lang="ko-KR" altLang="en-US"/>
              <a:pPr lvl="0">
                <a:defRPr/>
              </a:pPr>
              <a:t>2024-04-02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B6DCC8D6-1E91-44CD-B0E4-90C6B5EF778A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984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F8E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주형, 원활한, 그릇, 컵, 칼, 포크, 숟가락, 찻주전자, 케이크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 userDrawn="1"/>
        </p:nvSpPr>
        <p:spPr>
          <a:xfrm>
            <a:off x="152400" y="171450"/>
            <a:ext cx="8826500" cy="4800600"/>
          </a:xfrm>
          <a:prstGeom prst="roundRect">
            <a:avLst>
              <a:gd name="adj" fmla="val 4844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4511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대체 처리 6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14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37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검은 그림자가있는 흰색 벽 페인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3187" y="-2238537"/>
            <a:ext cx="645762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79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1C5C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659186"/>
            <a:ext cx="1254125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418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대체 처리 2"/>
          <p:cNvSpPr/>
          <p:nvPr userDrawn="1"/>
        </p:nvSpPr>
        <p:spPr>
          <a:xfrm rot="20700000">
            <a:off x="867799" y="322729"/>
            <a:ext cx="7272154" cy="4820771"/>
          </a:xfrm>
          <a:prstGeom prst="flowChartAlternateProcess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6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rgbClr val="F9E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 userDrawn="1"/>
        </p:nvSpPr>
        <p:spPr>
          <a:xfrm>
            <a:off x="464457" y="1068371"/>
            <a:ext cx="8220137" cy="3732985"/>
          </a:xfrm>
          <a:prstGeom prst="roundRect">
            <a:avLst>
              <a:gd name="adj" fmla="val 7225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3294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주방용 칼, 칼, 포크 숟가락, 초록, 실루엣, 하얀색, 배경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F3F2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25874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415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bg>
      <p:bgPr>
        <a:solidFill>
          <a:srgbClr val="F8F7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9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2024-04-02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62" r:id="rId3"/>
    <p:sldLayoutId id="2147483673" r:id="rId4"/>
    <p:sldLayoutId id="2147483672" r:id="rId5"/>
    <p:sldLayoutId id="2147483678" r:id="rId6"/>
    <p:sldLayoutId id="2147483674" r:id="rId7"/>
    <p:sldLayoutId id="2147483663" r:id="rId8"/>
    <p:sldLayoutId id="2147483679" r:id="rId9"/>
    <p:sldLayoutId id="2147483676" r:id="rId10"/>
    <p:sldLayoutId id="2147483675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gtentVv7W9s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youtube.com/watch?v=63HDsjAOmR0" TargetMode="Externa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D8bIXJttvY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OrmiFxaFr7s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fGzsfFta4U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apertexture, Texture, Pap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1607" y="-2516805"/>
            <a:ext cx="5926137" cy="939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 rot="16481743">
            <a:off x="913725" y="-1476759"/>
            <a:ext cx="7201902" cy="7314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083" y="782111"/>
            <a:ext cx="2539183" cy="84268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653" y="1354249"/>
            <a:ext cx="3946860" cy="319263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6741" y="2128642"/>
            <a:ext cx="3398614" cy="266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0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232279" y="2902685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배추김치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765300" y="1551822"/>
            <a:ext cx="559909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여러분은 김치의 종류를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몇 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개나 알고 있나요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232279" y="3696711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물김치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959479" y="2902685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총각김치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2959479" y="3696711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깍두기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686679" y="2902685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갓김치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4686679" y="3696711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파김치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413879" y="2902685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백김치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6413879" y="3696711"/>
            <a:ext cx="1498222" cy="5696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고들빼기김치</a:t>
            </a:r>
            <a:endParaRPr lang="en-US" altLang="ko-KR" sz="24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70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55700" y="1353503"/>
            <a:ext cx="68817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김치가 있을까요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242" name="Picture 2" descr="김치, 배추김치, 한국음식, 전통음식, 반찬, 한국대표음식, 시골밥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19" y="2266026"/>
            <a:ext cx="3340181" cy="222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모서리가 둥근 사각형 설명선 6"/>
          <p:cNvSpPr/>
          <p:nvPr/>
        </p:nvSpPr>
        <p:spPr>
          <a:xfrm>
            <a:off x="4963886" y="2266026"/>
            <a:ext cx="3222173" cy="2124317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우리가 가장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흔히 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먹는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ㅂ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ㅊ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ㅊ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769428" y="3631243"/>
            <a:ext cx="1611087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배추김치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874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55700" y="1353503"/>
            <a:ext cx="68817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김치가 있을까요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4963886" y="2266026"/>
            <a:ext cx="3222173" cy="2124317"/>
          </a:xfrm>
          <a:prstGeom prst="wedgeRoundRectCallout">
            <a:avLst>
              <a:gd name="adj1" fmla="val -73407"/>
              <a:gd name="adj2" fmla="val -1226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무를 뚝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썰어 만드는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ㄲ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ㄷ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769428" y="3631243"/>
            <a:ext cx="1611087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깍두기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4338" name="Picture 2" descr="깍두기, 무, 반찬, 요리, 음식, 한국, 배추요리, 시골밥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66" y="2227147"/>
            <a:ext cx="2884261" cy="216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71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55700" y="1353503"/>
            <a:ext cx="68817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김치가 있을까요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4963886" y="2266026"/>
            <a:ext cx="3222173" cy="2124317"/>
          </a:xfrm>
          <a:prstGeom prst="wedgeRoundRectCallout">
            <a:avLst>
              <a:gd name="adj1" fmla="val -73407"/>
              <a:gd name="adj2" fmla="val -1226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무의 모양을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그대로 살려 만든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ㅊ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ㅊ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769428" y="3631243"/>
            <a:ext cx="1611087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총각김치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5362" name="Picture 2" descr="총각무, 알타리, 김치, 한국, 한국김치, 한국 음식, 맛있는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47" y="2266026"/>
            <a:ext cx="2948144" cy="196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9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55700" y="1353503"/>
            <a:ext cx="68817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김치가 있을까요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4963886" y="2266026"/>
            <a:ext cx="3222173" cy="2124317"/>
          </a:xfrm>
          <a:prstGeom prst="wedgeRoundRectCallout">
            <a:avLst>
              <a:gd name="adj1" fmla="val -73407"/>
              <a:gd name="adj2" fmla="val -1226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고춧가루 없이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담가 만드는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ㅂ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ㅊ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769428" y="3631243"/>
            <a:ext cx="1611087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백김치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9" name="Picture 2" descr="김치, 식사, 접시, 요리, 음식, 한국어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6"/>
          <a:stretch/>
        </p:blipFill>
        <p:spPr bwMode="auto">
          <a:xfrm>
            <a:off x="957941" y="2245921"/>
            <a:ext cx="2815773" cy="214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76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만드는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136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김치를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771078" y="2445522"/>
            <a:ext cx="108539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www.youtube.com/watch?v=gtentVv7W9s</a:t>
            </a:r>
            <a:endParaRPr lang="en-US" altLang="ko-KR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endParaRPr lang="ko-KR" altLang="en-US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238250" y="2833681"/>
            <a:ext cx="4069015" cy="1532356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필요한 재료는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어떻게 만들어질까요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887697" y="1445288"/>
            <a:ext cx="4883381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 어떤 과정을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통해 만들어질까요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9220" name="Picture 4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806" y="2377527"/>
            <a:ext cx="990664" cy="9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5805160" y="1635364"/>
            <a:ext cx="21026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김치는 어떻게 만들어요</a:t>
            </a:r>
            <a:r>
              <a:rPr lang="en-US" altLang="ko-KR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/>
            <a:r>
              <a:rPr lang="ko-KR" altLang="en-US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김치 만드는 방법</a:t>
            </a:r>
            <a:endParaRPr lang="en-US" altLang="ko-KR" sz="20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482" name="Picture 2" descr="Ai 생성, 김치, 발효, 채소, 음식, 식사, 접시, 저녁, 쌀, 그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477" y="3496994"/>
            <a:ext cx="1738086" cy="173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8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김치를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402399" y="3430407"/>
            <a:ext cx="14650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www.youtube.com/watch?v=63HDsjAOmR0</a:t>
            </a:r>
            <a:endParaRPr lang="en-US" altLang="ko-KR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endParaRPr lang="en-US" altLang="ko-KR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pic>
        <p:nvPicPr>
          <p:cNvPr id="14" name="Picture 4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71" y="1916338"/>
            <a:ext cx="1433394" cy="143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414997" y="1958035"/>
            <a:ext cx="488338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김치가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급식판에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오르기까지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과정을 거칠까요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lvl="0" algn="ctr">
              <a:lnSpc>
                <a:spcPct val="120000"/>
              </a:lnSpc>
            </a:pPr>
            <a:endParaRPr lang="en-US" altLang="ko-KR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 공장 구경하기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535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설화, 눈, 겨울, 얼음, 서리, 결정체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0317"/>
            <a:ext cx="4547054" cy="643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설화, 눈, 겨울, 얼음, 서리, 결정체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86" y="-700317"/>
            <a:ext cx="4547054" cy="643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김치를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55700" y="1596007"/>
            <a:ext cx="688179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우리 조상님들은 겨울이 되기 전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겨울 내내 먹을 김치를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한꺼번에 아주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많이 만들었어요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1937655" y="3484130"/>
            <a:ext cx="5326745" cy="892400"/>
          </a:xfrm>
          <a:prstGeom prst="wedgeRoundRectCallout">
            <a:avLst>
              <a:gd name="adj1" fmla="val -64342"/>
              <a:gd name="adj2" fmla="val -1106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이것을   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ㅈ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   이라고 불렀어요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461658" y="3631243"/>
            <a:ext cx="979715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김장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35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김치를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55700" y="1353503"/>
            <a:ext cx="68817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김장 김치는 어디에 보관했을까요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4963886" y="2266026"/>
            <a:ext cx="3222173" cy="2124317"/>
          </a:xfrm>
          <a:prstGeom prst="wedgeRoundRectCallout">
            <a:avLst>
              <a:gd name="adj1" fmla="val -64342"/>
              <a:gd name="adj2" fmla="val -1106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냉장고 없이도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ㅇ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ㄱ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ㅎ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ㅇ</a:t>
            </a:r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 </a:t>
            </a:r>
            <a:r>
              <a:rPr lang="ko-KR" altLang="en-US" sz="3600" dirty="0" err="1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ㄹ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에 보관했어요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627914" y="3055964"/>
            <a:ext cx="1894115" cy="598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옹기 항아리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1506" name="Picture 2" descr="김치, 대한민국, 냄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55" y="2266026"/>
            <a:ext cx="3279887" cy="21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8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085834" y="1799771"/>
            <a:ext cx="443430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급식판의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맨 오른쪽 위는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누구의 자리일까요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766084" y="1799771"/>
            <a:ext cx="3138259" cy="2436948"/>
            <a:chOff x="766084" y="1461453"/>
            <a:chExt cx="3914532" cy="2759776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66084" y="1461453"/>
              <a:ext cx="3914532" cy="2759776"/>
            </a:xfrm>
            <a:prstGeom prst="rect">
              <a:avLst/>
            </a:prstGeom>
          </p:spPr>
        </p:pic>
        <p:sp>
          <p:nvSpPr>
            <p:cNvPr id="3" name="모서리가 둥근 직사각형 2"/>
            <p:cNvSpPr/>
            <p:nvPr/>
          </p:nvSpPr>
          <p:spPr>
            <a:xfrm>
              <a:off x="824300" y="1506586"/>
              <a:ext cx="3798100" cy="2669509"/>
            </a:xfrm>
            <a:prstGeom prst="roundRect">
              <a:avLst/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모서리가 둥근 사각형 설명선 5"/>
          <p:cNvSpPr/>
          <p:nvPr/>
        </p:nvSpPr>
        <p:spPr>
          <a:xfrm>
            <a:off x="4875349" y="3056508"/>
            <a:ext cx="2555966" cy="1237366"/>
          </a:xfrm>
          <a:prstGeom prst="wedgeRoundRectCallout">
            <a:avLst>
              <a:gd name="adj1" fmla="val -101820"/>
              <a:gd name="adj2" fmla="val -9574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김치의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자리입니다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920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818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451" t="18237" r="26270" b="44223"/>
          <a:stretch/>
        </p:blipFill>
        <p:spPr>
          <a:xfrm>
            <a:off x="814131" y="2297929"/>
            <a:ext cx="3504770" cy="18967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/>
          <a:srcRect l="2625" t="55777" r="19655" b="5458"/>
          <a:stretch/>
        </p:blipFill>
        <p:spPr>
          <a:xfrm>
            <a:off x="4511443" y="2297929"/>
            <a:ext cx="3753469" cy="18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1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r="33716" b="65855"/>
          <a:stretch/>
        </p:blipFill>
        <p:spPr>
          <a:xfrm>
            <a:off x="728971" y="1465943"/>
            <a:ext cx="7687163" cy="27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832" t="-711" r="-218" b="66566"/>
          <a:stretch/>
        </p:blipFill>
        <p:spPr>
          <a:xfrm>
            <a:off x="728971" y="1465943"/>
            <a:ext cx="3755943" cy="278674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126" t="33967" r="67488" b="31888"/>
          <a:stretch/>
        </p:blipFill>
        <p:spPr>
          <a:xfrm>
            <a:off x="4676856" y="1465943"/>
            <a:ext cx="3755943" cy="27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33791" t="34323" r="-75" b="31532"/>
          <a:stretch/>
        </p:blipFill>
        <p:spPr>
          <a:xfrm>
            <a:off x="728971" y="1465943"/>
            <a:ext cx="7687163" cy="27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31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500" t="67045" r="33216" b="-1190"/>
          <a:stretch/>
        </p:blipFill>
        <p:spPr>
          <a:xfrm>
            <a:off x="728971" y="1465943"/>
            <a:ext cx="7687163" cy="27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클레이로 김치를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67710" t="67220" r="-90" b="-1370"/>
          <a:stretch>
            <a:fillRect/>
          </a:stretch>
        </p:blipFill>
        <p:spPr>
          <a:xfrm>
            <a:off x="728971" y="1465943"/>
            <a:ext cx="4225436" cy="3135086"/>
          </a:xfrm>
          <a:prstGeom prst="rect">
            <a:avLst/>
          </a:prstGeom>
        </p:spPr>
      </p:pic>
      <p:sp>
        <p:nvSpPr>
          <p:cNvPr id="6" name="Google Shape;4926;p53"/>
          <p:cNvSpPr txBox="1"/>
          <p:nvPr/>
        </p:nvSpPr>
        <p:spPr>
          <a:xfrm>
            <a:off x="5976515" y="3141703"/>
            <a:ext cx="1639856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www.youtube.com/watch?v=ED8bIXJttvY</a:t>
            </a:r>
            <a:endParaRPr lang="en-US" altLang="ko-KR" dirty="0" smtClean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7" name="Picture 2" descr="Youtube, 상, 사회의, 소셜 미디어 아이콘, 유튜브 아이콘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12526" y="1646382"/>
            <a:ext cx="1531546" cy="15315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820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885401" y="1799771"/>
            <a:ext cx="443430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쌀과 물고기로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만드는 음식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무엇이 떠오르나요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pic>
        <p:nvPicPr>
          <p:cNvPr id="1028" name="Picture 4" descr="생선, 음식, 튀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57" y="1799771"/>
            <a:ext cx="2833144" cy="168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지점, 아일랜드 사람, 쌀, 작은 가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3241">
            <a:off x="1269792" y="2525301"/>
            <a:ext cx="1501679" cy="192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초밥입니다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믕음식은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5" y="1507222"/>
            <a:ext cx="4048125" cy="269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3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김치찌개입니다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믕음식은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076" name="Picture 4" descr="음식, 김치찌개, 탕, 국, 김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574800"/>
            <a:ext cx="3948300" cy="263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7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302128" y="3107121"/>
            <a:ext cx="3082015" cy="1063921"/>
          </a:xfrm>
          <a:prstGeom prst="wedgeRoundRectCallout">
            <a:avLst>
              <a:gd name="adj1" fmla="val 60567"/>
              <a:gd name="adj2" fmla="val 80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이웃 나라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일본의 음식입니다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5985" y="1709103"/>
            <a:ext cx="443430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 어느 나라의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음식일까요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3074" name="Picture 2" descr="일본, 깃발, 국기, 국가, 소위, 상징, 국가 소위, 상태, 국가 국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30" y="1921117"/>
            <a:ext cx="2922570" cy="19476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23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dirty="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초밥을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20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일본의 초밥에 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918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56" name="Picture 8" descr="지구의 일러스트 (아시아 중심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81" y="1242810"/>
            <a:ext cx="3256619" cy="325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4644972" y="1977113"/>
            <a:ext cx="3387271" cy="1448258"/>
          </a:xfrm>
          <a:prstGeom prst="wedgeRoundRectCallout">
            <a:avLst>
              <a:gd name="adj1" fmla="val -85596"/>
              <a:gd name="adj2" fmla="val -19420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일본은 우리나라와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가까이에 있어요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096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711700" y="3178629"/>
            <a:ext cx="3314699" cy="1128943"/>
          </a:xfrm>
          <a:prstGeom prst="wedgeRoundRectCallout">
            <a:avLst>
              <a:gd name="adj1" fmla="val -66460"/>
              <a:gd name="adj2" fmla="val -2170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기모노입니다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602860" y="1794990"/>
            <a:ext cx="353237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일본의 전통 의상은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뭐라고 부를까요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신랑 신부 · 신부 신랑의 일러스트 (색 칠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78" y="1364342"/>
            <a:ext cx="2519059" cy="311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64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711700" y="3543300"/>
            <a:ext cx="3314699" cy="764272"/>
          </a:xfrm>
          <a:prstGeom prst="wedgeRoundRectCallout">
            <a:avLst>
              <a:gd name="adj1" fmla="val -57703"/>
              <a:gd name="adj2" fmla="val -2299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섬 나라랍니다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842366" y="1658303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일본은 모든 면이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바다로 둘러쌓여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있어요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1026" name="Picture 2" descr="日本地図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90" y="1432831"/>
            <a:ext cx="3023054" cy="302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95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일본은 어떤 나라일까요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4711700" y="3543300"/>
            <a:ext cx="3314699" cy="764272"/>
          </a:xfrm>
          <a:prstGeom prst="wedgeRoundRectCallout">
            <a:avLst>
              <a:gd name="adj1" fmla="val -57703"/>
              <a:gd name="adj2" fmla="val -2299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해산물이 많이 나요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842366" y="1658303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섬 나라에는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재료가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가장 많을까요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250" name="Picture 10" descr="그림, 목 판 인쇄, 목 판화, 파도, 카나가와의 큰 파도, 일본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854200"/>
            <a:ext cx="3282994" cy="2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17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8" y="3471008"/>
            <a:ext cx="2857500" cy="85334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쉽게 상합니다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해산물은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냉장고가 없으면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어떻게 될까요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0242" name="Picture 2" descr="참치, 생선, 해물, 바다, 동물, 해양 동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559637"/>
            <a:ext cx="3768725" cy="276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30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901700" y="1709103"/>
            <a:ext cx="733899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원래 초밥은 지금의 초밥과는 달랐어요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</a:p>
          <a:p>
            <a:pPr lvl="0" algn="ctr">
              <a:lnSpc>
                <a:spcPct val="120000"/>
              </a:lnSpc>
            </a:pP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생선에 소금을 뿌려 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밥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 함께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발효 시키는 음식이었지요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7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041900" y="1907712"/>
            <a:ext cx="319879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오랜 시간이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지나면서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현재의 초밥이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되었답니다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2290" name="Picture 2" descr="음식, 초밥, 산다, 레스토랑, 요리, 일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709103"/>
            <a:ext cx="3838214" cy="255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96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김치전입니다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5263528" y="1709103"/>
            <a:ext cx="305336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</a:t>
            </a:r>
            <a:r>
              <a:rPr lang="ko-KR" altLang="en-US" sz="2800" dirty="0" err="1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믕음식은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김치 피자, 한국어, 매운, 채소, 김치, 칠리, 음식, 아시아 사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43510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35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464043"/>
            <a:ext cx="70757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일본의 대표적인 음식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생선이나 유부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달걀 등의 재료를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밥 위에 올려 만드는 음식</a:t>
            </a:r>
            <a:endParaRPr lang="ko-KR" altLang="en-US" sz="4000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300514" y="1434509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2921000" y="2457693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8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938100" y="2234333"/>
            <a:ext cx="1893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식초 초</a:t>
            </a:r>
            <a:endParaRPr lang="ko-KR" altLang="en-US" sz="4000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300514" y="1434509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3839900" y="1434509"/>
            <a:ext cx="871799" cy="849140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545987" y="2180768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b="1" dirty="0">
                <a:solidFill>
                  <a:schemeClr val="bg2">
                    <a:lumMod val="50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醋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786610" y="3102698"/>
            <a:ext cx="55998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초밥의 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‘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밥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’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에는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식초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설탕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, </a:t>
            </a:r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소금을 섞어요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  <a:endParaRPr lang="ko-KR" altLang="en-US" sz="4000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559889" y="3680269"/>
            <a:ext cx="871798" cy="745868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46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/>
      <p:bldP spid="10" grpId="0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659251" y="3263900"/>
            <a:ext cx="2138549" cy="9420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새우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초밥 위에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올라간 재료는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4098" name="Picture 2" descr="회, 음식, 일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t="16061" r="30963" b="13986"/>
          <a:stretch/>
        </p:blipFill>
        <p:spPr bwMode="auto">
          <a:xfrm>
            <a:off x="800100" y="1579923"/>
            <a:ext cx="3886200" cy="262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02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659251" y="3263900"/>
            <a:ext cx="2138549" cy="9420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참치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초밥 위에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올라간 재료는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122" name="Picture 2" descr="초밥, ヅケマグロ, 음식, 일본 요리, 일식, 참치, 식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1709103"/>
            <a:ext cx="3566125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48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659251" y="3263900"/>
            <a:ext cx="2138549" cy="9420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연어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초밥 위에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올라간 재료는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9220" name="Picture 4" descr="회, 연어, 생선, 음식, 일본어, 일본, 쌀, 해물, 맛있는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6" b="18557"/>
          <a:stretch/>
        </p:blipFill>
        <p:spPr bwMode="auto">
          <a:xfrm>
            <a:off x="841375" y="1712074"/>
            <a:ext cx="4026733" cy="249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72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263528" y="2920045"/>
            <a:ext cx="2925949" cy="1413495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생선 알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연어알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날치알 등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초밥 위에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올라간 재료는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194" name="Picture 2" descr="이쿠라, 레드 캐비어, 회, 연어 알, 일본 음식, 일본어, 요리, 음식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9"/>
          <a:stretch/>
        </p:blipFill>
        <p:spPr bwMode="auto">
          <a:xfrm>
            <a:off x="914400" y="1917699"/>
            <a:ext cx="3500776" cy="221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23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327237" y="3037036"/>
            <a:ext cx="2925949" cy="1413495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흰 살 생선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(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광어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도미 등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 초밥 위에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올라간 재료는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7170" name="Picture 2" descr="회, 접시, 일본 음식, 음식, 생선, 해물, 식도락가, 가자미, 요리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1658987"/>
            <a:ext cx="3783855" cy="25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35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5494151" y="3175000"/>
            <a:ext cx="2468749" cy="954772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계란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오징어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…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다양한 재료로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만드는 초밥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6146" name="Picture 2" descr="초밥, 계란, 연어, 새우, 참치, 러, 점심, 일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460500"/>
            <a:ext cx="3867150" cy="290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67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만드는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과정 살펴보기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ko-KR" altLang="en-US" sz="24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280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초밥을 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771078" y="2745056"/>
            <a:ext cx="108539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https://</a:t>
            </a:r>
            <a:r>
              <a:rPr lang="en-US" altLang="ko-KR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  <a:hlinkClick r:id="rId2"/>
              </a:rPr>
              <a:t>www.youtube.com/watch?v=OrmiFxaFr7s</a:t>
            </a:r>
            <a:endParaRPr lang="en-US" altLang="ko-KR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endParaRPr lang="ko-KR" altLang="en-US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238250" y="2833681"/>
            <a:ext cx="4069015" cy="1532356"/>
          </a:xfrm>
          <a:prstGeom prst="wedgeRoundRectCallout">
            <a:avLst>
              <a:gd name="adj1" fmla="val -58869"/>
              <a:gd name="adj2" fmla="val -383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필요한 재료는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2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무엇일까요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/>
            <a:r>
              <a:rPr lang="ko-KR" altLang="en-US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어떻게 만들어질까요</a:t>
            </a:r>
            <a:r>
              <a:rPr lang="en-US" altLang="ko-KR" sz="32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?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887697" y="1445288"/>
            <a:ext cx="488338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초밥은 어떤 과정을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통해 만들어질까요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9220" name="Picture 4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806" y="2677061"/>
            <a:ext cx="990664" cy="9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5805160" y="1635364"/>
            <a:ext cx="21026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초등학교 </a:t>
            </a:r>
            <a:r>
              <a:rPr lang="en-US" altLang="ko-KR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1</a:t>
            </a:r>
            <a:r>
              <a:rPr lang="ko-KR" altLang="en-US" sz="20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학년이</a:t>
            </a:r>
            <a:endParaRPr lang="en-US" altLang="ko-KR" sz="20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초밥 만드는 모습</a:t>
            </a:r>
            <a:endParaRPr lang="en-US" altLang="ko-KR" sz="20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4338" name="Picture 2" descr="연어, 생선, 초밥, 회, 날것의, 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16198" r="16380" b="17996"/>
          <a:stretch/>
        </p:blipFill>
        <p:spPr bwMode="auto">
          <a:xfrm>
            <a:off x="7264400" y="3879165"/>
            <a:ext cx="1591295" cy="97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91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2187459" y="3063578"/>
            <a:ext cx="4747623" cy="1063921"/>
          </a:xfrm>
          <a:prstGeom prst="wedgeRoundRectCallout">
            <a:avLst>
              <a:gd name="adj1" fmla="val -60934"/>
              <a:gd name="adj2" fmla="val -1245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우리나라의 전통 음식인 김치입니다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시작하기 전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함께 생각해 봅시다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344120" y="1505903"/>
            <a:ext cx="443430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두 가지 음식에 공통적으로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들어가는 것은 무엇일까요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523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860262" y="1763634"/>
            <a:ext cx="332579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밥에 식초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설탕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소금을 섞은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물을 </a:t>
            </a: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넣어요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4963886" y="3632200"/>
            <a:ext cx="3222173" cy="758143"/>
          </a:xfrm>
          <a:prstGeom prst="wedgeRoundRectCallout">
            <a:avLst>
              <a:gd name="adj1" fmla="val -64342"/>
              <a:gd name="adj2" fmla="val -1106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단촛물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이라고 해요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.</a:t>
            </a:r>
          </a:p>
        </p:txBody>
      </p:sp>
      <p:pic>
        <p:nvPicPr>
          <p:cNvPr id="16386" name="Picture 2" descr="미국, 밥, 라이스, 식품, ちゃわん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1763634"/>
            <a:ext cx="3223684" cy="24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229100" y="2071907"/>
            <a:ext cx="395695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밥을 적당한 크기로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뭉친 뒤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와사비와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해산물을 올려요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7410" name="Picture 2" descr="Urchin, 초밥, 일식, 접시, 요리, 해산물, Wasabi, 식품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6" r="17246"/>
          <a:stretch/>
        </p:blipFill>
        <p:spPr bwMode="auto">
          <a:xfrm>
            <a:off x="931169" y="1358900"/>
            <a:ext cx="2788013" cy="306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90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2</a:t>
            </a:r>
            <a:endParaRPr lang="en-US" altLang="ko-KR" sz="1800" dirty="0" smtClean="0">
              <a:solidFill>
                <a:schemeClr val="bg2">
                  <a:lumMod val="2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34932" y="411146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초밥을 </a:t>
            </a: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만드는 과정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860262" y="1763634"/>
            <a:ext cx="332579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초밥에 무엇을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찍어먹을까요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 dirty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4963886" y="3200400"/>
            <a:ext cx="3222173" cy="1189943"/>
          </a:xfrm>
          <a:prstGeom prst="wedgeRoundRectCallout">
            <a:avLst>
              <a:gd name="adj1" fmla="val -64342"/>
              <a:gd name="adj2" fmla="val -1106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간장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, 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고추냉이</a:t>
            </a:r>
            <a:endParaRPr lang="en-US" altLang="ko-KR" sz="3600" dirty="0" smtClean="0">
              <a:solidFill>
                <a:schemeClr val="bg2">
                  <a:lumMod val="10000"/>
                </a:schemeClr>
              </a:solidFill>
              <a:latin typeface="상주다정다감체" panose="020B0600000101010101" pitchFamily="50" charset="-127"/>
              <a:ea typeface="상주다정다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15362" name="Picture 2" descr="요리, 한국, 회, 수산물, 간장, 음식, 와사비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0" r="22083"/>
          <a:stretch/>
        </p:blipFill>
        <p:spPr bwMode="auto">
          <a:xfrm>
            <a:off x="1002386" y="1636657"/>
            <a:ext cx="3297470" cy="265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5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err="1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</a:t>
            </a:r>
            <a:r>
              <a:rPr lang="ko-KR" altLang="en-US" sz="3600" kern="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86ACA2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만들기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66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rgbClr val="F1C5C5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잠깐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1" y="411145"/>
            <a:ext cx="5760839" cy="382875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이걸 알면 더 쉽게 만들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수 있어요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69323" y="1068887"/>
            <a:ext cx="8210219" cy="3735342"/>
          </a:xfrm>
          <a:prstGeom prst="roundRect">
            <a:avLst>
              <a:gd name="adj" fmla="val 76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6BC2B71-834B-474E-84C0-95E313DB3663}"/>
              </a:ext>
            </a:extLst>
          </p:cNvPr>
          <p:cNvSpPr/>
          <p:nvPr/>
        </p:nvSpPr>
        <p:spPr>
          <a:xfrm>
            <a:off x="2285936" y="1326063"/>
            <a:ext cx="4625184" cy="4090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 만들기에서 필요한 색 조합</a:t>
            </a:r>
            <a:endParaRPr lang="ko-KR" altLang="en-US" sz="2000" dirty="0">
              <a:solidFill>
                <a:schemeClr val="tx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b="51176"/>
          <a:stretch/>
        </p:blipFill>
        <p:spPr>
          <a:xfrm>
            <a:off x="1236224" y="1888472"/>
            <a:ext cx="3145276" cy="27238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rcRect t="51447" b="-271"/>
          <a:stretch/>
        </p:blipFill>
        <p:spPr>
          <a:xfrm>
            <a:off x="4788594" y="1888472"/>
            <a:ext cx="3145276" cy="272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r="33325" b="68889"/>
          <a:stretch/>
        </p:blipFill>
        <p:spPr>
          <a:xfrm>
            <a:off x="674937" y="1663700"/>
            <a:ext cx="7699346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6977" r="-65" b="68889"/>
          <a:stretch/>
        </p:blipFill>
        <p:spPr>
          <a:xfrm>
            <a:off x="674937" y="1663700"/>
            <a:ext cx="3820863" cy="25273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l="-1" t="34237" r="66913" b="34652"/>
          <a:stretch/>
        </p:blipFill>
        <p:spPr>
          <a:xfrm>
            <a:off x="4497132" y="1663700"/>
            <a:ext cx="3820863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3543" t="34394" r="-218" b="34495"/>
          <a:stretch/>
        </p:blipFill>
        <p:spPr>
          <a:xfrm>
            <a:off x="674937" y="1663700"/>
            <a:ext cx="7699346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3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클레이로</a:t>
            </a:r>
            <a:r>
              <a:rPr lang="ko-KR" altLang="en-US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-110" t="68944" r="33434" b="-55"/>
          <a:stretch/>
        </p:blipFill>
        <p:spPr>
          <a:xfrm>
            <a:off x="674937" y="1663700"/>
            <a:ext cx="7699346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4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활동 </a:t>
            </a:r>
            <a:r>
              <a:rPr lang="en-US" altLang="ko-KR" sz="1800">
                <a:solidFill>
                  <a:schemeClr val="bg2">
                    <a:lumMod val="25000"/>
                  </a:schemeClr>
                </a:solidFill>
                <a:latin typeface="상주곶감체"/>
                <a:ea typeface="상주곶감체"/>
                <a:cs typeface="상주곶감체"/>
              </a:rPr>
              <a:t>3</a:t>
            </a:r>
          </a:p>
        </p:txBody>
      </p:sp>
      <p:sp>
        <p:nvSpPr>
          <p:cNvPr id="3" name="Google Shape;4926;p53"/>
          <p:cNvSpPr txBox="1"/>
          <p:nvPr/>
        </p:nvSpPr>
        <p:spPr>
          <a:xfrm>
            <a:off x="2134932" y="411146"/>
            <a:ext cx="6704268" cy="346650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클레이로 초밥을 만들어 볼까요</a:t>
            </a:r>
            <a:r>
              <a:rPr lang="en-US" altLang="ko-KR" sz="2800" b="1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/>
                <a:ea typeface="상주곶감체"/>
                <a:cs typeface="상주곶감체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67750" t="69100" r="40" b="-210"/>
          <a:stretch>
            <a:fillRect/>
          </a:stretch>
        </p:blipFill>
        <p:spPr>
          <a:xfrm>
            <a:off x="674937" y="1663700"/>
            <a:ext cx="3719263" cy="2527300"/>
          </a:xfrm>
          <a:prstGeom prst="rect">
            <a:avLst/>
          </a:prstGeom>
        </p:spPr>
      </p:pic>
      <p:sp>
        <p:nvSpPr>
          <p:cNvPr id="6" name="Google Shape;4926;p53"/>
          <p:cNvSpPr txBox="1"/>
          <p:nvPr/>
        </p:nvSpPr>
        <p:spPr>
          <a:xfrm>
            <a:off x="6049085" y="3150774"/>
            <a:ext cx="1403998" cy="1348652"/>
          </a:xfrm>
          <a:prstGeom prst="rect">
            <a:avLst/>
          </a:prstGeom>
        </p:spPr>
        <p:txBody>
          <a:bodyPr wrap="square" lIns="91424" tIns="91424" rIns="91424" bIns="91424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en-US" altLang="ko-KR" dirty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https://</a:t>
            </a:r>
            <a:r>
              <a:rPr lang="en-US" altLang="ko-KR" dirty="0" smtClean="0">
                <a:solidFill>
                  <a:schemeClr val="tx1"/>
                </a:solidFill>
                <a:latin typeface="상주다정다감체"/>
                <a:ea typeface="상주다정다감체"/>
                <a:cs typeface="상주곶감체"/>
                <a:hlinkClick r:id="rId3"/>
              </a:rPr>
              <a:t>www.youtube.com/watch?v=3fGzsfFta4U</a:t>
            </a:r>
            <a:endParaRPr lang="en-US" altLang="ko-KR" dirty="0" smtClean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  <a:p>
            <a:pPr algn="ctr">
              <a:defRPr/>
            </a:pPr>
            <a:endParaRPr lang="en-US" altLang="ko-KR" dirty="0">
              <a:solidFill>
                <a:schemeClr val="tx1"/>
              </a:solidFill>
              <a:latin typeface="상주다정다감체"/>
              <a:ea typeface="상주다정다감체"/>
              <a:cs typeface="상주곶감체"/>
            </a:endParaRPr>
          </a:p>
        </p:txBody>
      </p:sp>
      <p:pic>
        <p:nvPicPr>
          <p:cNvPr id="7" name="Picture 2" descr="Youtube, 상, 사회의, 소셜 미디어 아이콘, 유튜브 아이콘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012526" y="1646382"/>
            <a:ext cx="1531546" cy="15315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8" name="Google Shape;4892;p48"/>
          <p:cNvSpPr txBox="1">
            <a:spLocks/>
          </p:cNvSpPr>
          <p:nvPr/>
        </p:nvSpPr>
        <p:spPr>
          <a:xfrm>
            <a:off x="1188911" y="1969979"/>
            <a:ext cx="6781143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대해 알아보고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,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err="1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클레이</a:t>
            </a:r>
            <a:r>
              <a:rPr lang="ko-KR" altLang="en-US" sz="3200" err="1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로</a:t>
            </a:r>
            <a:r>
              <a:rPr lang="ko-KR" altLang="en-US" sz="320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김치를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배움문제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315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4892;p48"/>
          <p:cNvSpPr txBox="1">
            <a:spLocks/>
          </p:cNvSpPr>
          <p:nvPr/>
        </p:nvSpPr>
        <p:spPr>
          <a:xfrm>
            <a:off x="1499429" y="1920659"/>
            <a:ext cx="6218167" cy="162491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여러분이 요리사가 된다면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맛있는 </a:t>
            </a:r>
            <a:r>
              <a:rPr lang="ko-KR" altLang="en-US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초밥</a:t>
            </a:r>
            <a:r>
              <a:rPr lang="ko-KR" altLang="en-US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을 만들어 봅시다</a:t>
            </a:r>
            <a:r>
              <a:rPr lang="en-US" altLang="ko-KR" sz="3200" dirty="0" smtClean="0"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ko-KR" altLang="en-US" sz="3200" dirty="0"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415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63425" y="1479746"/>
            <a:ext cx="7417147" cy="2487679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‘</a:t>
            </a:r>
            <a:r>
              <a:rPr lang="ko-KR" altLang="en-US" sz="3600" kern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’</a:t>
            </a:r>
            <a:r>
              <a:rPr lang="ko-KR" altLang="en-US" sz="3600" kern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에 </a:t>
            </a: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대해</a:t>
            </a:r>
            <a:endParaRPr lang="en-US" altLang="ko-KR" sz="3600" kern="0" dirty="0" smtClean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알아 봅시다</a:t>
            </a:r>
            <a:r>
              <a:rPr lang="en-US" altLang="ko-KR" sz="3600" kern="0" dirty="0" smtClean="0">
                <a:solidFill>
                  <a:srgbClr val="E7E6E6">
                    <a:lumMod val="25000"/>
                  </a:srgb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.</a:t>
            </a:r>
            <a:endParaRPr lang="en-US" altLang="ko-KR" sz="3600" kern="0" dirty="0">
              <a:solidFill>
                <a:srgbClr val="E7E6E6">
                  <a:lumMod val="25000"/>
                </a:srgb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3254414" y="1206433"/>
            <a:ext cx="2650139" cy="589375"/>
          </a:xfrm>
          <a:prstGeom prst="roundRect">
            <a:avLst>
              <a:gd name="adj" fmla="val 50000"/>
            </a:avLst>
          </a:prstGeom>
          <a:solidFill>
            <a:srgbClr val="E26B68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2400" dirty="0" smtClean="0">
                <a:solidFill>
                  <a:schemeClr val="bg1"/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681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27113" y="2464043"/>
            <a:ext cx="70757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한국의 전통 음식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각종 야채를 양념에 버무려</a:t>
            </a:r>
            <a:endParaRPr lang="en-US" altLang="ko-KR" sz="4000" dirty="0" smtClean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  <a:p>
            <a:pPr algn="ctr"/>
            <a:r>
              <a:rPr lang="ko-KR" altLang="en-US" sz="400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발효 시켜 먹어요</a:t>
            </a:r>
            <a:r>
              <a:rPr lang="en-US" altLang="ko-KR" sz="4000" dirty="0" smtClean="0">
                <a:latin typeface="상주다정다감체" panose="020B0600000101010101" pitchFamily="50" charset="-127"/>
                <a:ea typeface="상주다정다감체" panose="020B0600000101010101" pitchFamily="50" charset="-127"/>
              </a:rPr>
              <a:t>.</a:t>
            </a:r>
            <a:endParaRPr lang="ko-KR" altLang="en-US" sz="4000" dirty="0">
              <a:latin typeface="상주다정다감체" panose="020B0600000101010101" pitchFamily="50" charset="-127"/>
              <a:ea typeface="상주다정다감체" panose="020B060000010101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300514" y="1434509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buClr>
                <a:srgbClr val="5B9BD5"/>
              </a:buClr>
              <a:buSzPct val="25000"/>
              <a:defRPr/>
            </a:pPr>
            <a:r>
              <a:rPr lang="ko-KR" altLang="en-US" sz="4800" kern="0" dirty="0" smtClean="0">
                <a:ln>
                  <a:solidFill>
                    <a:srgbClr val="44546A">
                      <a:lumMod val="50000"/>
                    </a:srgb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</a:t>
            </a:r>
            <a:endParaRPr lang="ko-KR" altLang="en-US" sz="1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4394200" y="2476743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3238500" y="3698824"/>
            <a:ext cx="711200" cy="647457"/>
          </a:xfrm>
          <a:prstGeom prst="ellipse">
            <a:avLst/>
          </a:prstGeom>
          <a:noFill/>
          <a:ln w="31750">
            <a:solidFill>
              <a:srgbClr val="C84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251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69324" y="374921"/>
            <a:ext cx="1551308" cy="419100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활동 </a:t>
            </a:r>
            <a:r>
              <a:rPr lang="en-US" altLang="ko-KR" sz="1800" dirty="0" smtClean="0">
                <a:solidFill>
                  <a:schemeClr val="bg2">
                    <a:lumMod val="25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1</a:t>
            </a:r>
          </a:p>
        </p:txBody>
      </p:sp>
      <p:sp>
        <p:nvSpPr>
          <p:cNvPr id="3" name="Google Shape;4926;p53"/>
          <p:cNvSpPr txBox="1">
            <a:spLocks/>
          </p:cNvSpPr>
          <p:nvPr/>
        </p:nvSpPr>
        <p:spPr>
          <a:xfrm>
            <a:off x="2134932" y="411146"/>
            <a:ext cx="64502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 </a:t>
            </a:r>
            <a:r>
              <a:rPr lang="ko-KR" altLang="en-US" sz="28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어떤 음식일까요</a:t>
            </a:r>
            <a:r>
              <a:rPr lang="en-US" altLang="ko-KR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  <p:pic>
        <p:nvPicPr>
          <p:cNvPr id="8194" name="Picture 2" descr="김치, 식사, 접시, 요리, 음식, 한국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3" y="1439379"/>
            <a:ext cx="3978277" cy="292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모서리가 둥근 사각형 설명선 9"/>
          <p:cNvSpPr/>
          <p:nvPr/>
        </p:nvSpPr>
        <p:spPr>
          <a:xfrm>
            <a:off x="5481450" y="3069661"/>
            <a:ext cx="2617523" cy="1136311"/>
          </a:xfrm>
          <a:prstGeom prst="wedgeRoundRectCallout">
            <a:avLst>
              <a:gd name="adj1" fmla="val -65749"/>
              <a:gd name="adj2" fmla="val -279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약 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336</a:t>
            </a:r>
            <a:r>
              <a:rPr lang="ko-KR" altLang="en-US" sz="360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종</a:t>
            </a:r>
            <a:r>
              <a:rPr lang="en-US" altLang="ko-KR" sz="3600" dirty="0" smtClean="0">
                <a:solidFill>
                  <a:schemeClr val="bg2">
                    <a:lumMod val="10000"/>
                  </a:schemeClr>
                </a:solidFill>
                <a:latin typeface="상주다정다감체" panose="020B0600000101010101" pitchFamily="50" charset="-127"/>
                <a:ea typeface="상주다정다감체" panose="020B0600000101010101" pitchFamily="50" charset="-127"/>
                <a:cs typeface="상주곶감체" panose="020B0600000101010101" pitchFamily="50" charset="-127"/>
              </a:rPr>
              <a:t>!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263528" y="1709103"/>
            <a:ext cx="305336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김치는 총</a:t>
            </a:r>
            <a:endParaRPr lang="en-US" altLang="ko-KR" sz="2800" dirty="0" smtClean="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  <a:p>
            <a:pPr lvl="0" algn="ctr">
              <a:lnSpc>
                <a:spcPct val="120000"/>
              </a:lnSpc>
            </a:pPr>
            <a:r>
              <a:rPr lang="ko-KR" altLang="en-US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몇 종류일까요</a:t>
            </a:r>
            <a:r>
              <a:rPr lang="en-US" altLang="ko-KR" sz="2800" dirty="0" smtClean="0">
                <a:solidFill>
                  <a:schemeClr val="bg2">
                    <a:lumMod val="10000"/>
                  </a:schemeClr>
                </a:solidFill>
                <a:latin typeface="상주곶감체" panose="020B0600000101010101" pitchFamily="50" charset="-127"/>
                <a:ea typeface="상주곶감체" panose="020B0600000101010101" pitchFamily="50" charset="-127"/>
                <a:cs typeface="상주곶감체" panose="020B0600000101010101" pitchFamily="50" charset="-127"/>
              </a:rPr>
              <a:t>?</a:t>
            </a:r>
            <a:endParaRPr lang="ko-KR" altLang="en-US" sz="2800">
              <a:solidFill>
                <a:schemeClr val="bg2">
                  <a:lumMod val="10000"/>
                </a:schemeClr>
              </a:solidFill>
              <a:latin typeface="상주곶감체" panose="020B0600000101010101" pitchFamily="50" charset="-127"/>
              <a:ea typeface="상주곶감체" panose="020B0600000101010101" pitchFamily="50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264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834</Words>
  <Application>Microsoft Office PowerPoint</Application>
  <PresentationFormat>화면 슬라이드 쇼(16:9)</PresentationFormat>
  <Paragraphs>284</Paragraphs>
  <Slides>60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60</vt:i4>
      </vt:variant>
    </vt:vector>
  </HeadingPairs>
  <TitlesOfParts>
    <vt:vector size="68" baseType="lpstr">
      <vt:lpstr>돋움</vt:lpstr>
      <vt:lpstr>맑은 고딕</vt:lpstr>
      <vt:lpstr>상주곶감체</vt:lpstr>
      <vt:lpstr>상주다정다감체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꼼지락진로클레이</dc:title>
  <dc:creator>떼떼쌤(박주연)</dc:creator>
  <cp:lastModifiedBy>박뿡&amp;김뿡</cp:lastModifiedBy>
  <cp:revision>150</cp:revision>
  <dcterms:created xsi:type="dcterms:W3CDTF">2023-10-15T02:40:52Z</dcterms:created>
  <dcterms:modified xsi:type="dcterms:W3CDTF">2024-04-02T08:43:18Z</dcterms:modified>
  <cp:version/>
</cp:coreProperties>
</file>