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40"/>
  </p:notesMasterIdLst>
  <p:handoutMasterIdLst>
    <p:handoutMasterId r:id="rId41"/>
  </p:handoutMasterIdLst>
  <p:sldIdLst>
    <p:sldId id="256" r:id="rId2"/>
    <p:sldId id="257" r:id="rId3"/>
    <p:sldId id="258" r:id="rId4"/>
    <p:sldId id="339" r:id="rId5"/>
    <p:sldId id="260" r:id="rId6"/>
    <p:sldId id="261" r:id="rId7"/>
    <p:sldId id="267" r:id="rId8"/>
    <p:sldId id="356" r:id="rId9"/>
    <p:sldId id="355" r:id="rId10"/>
    <p:sldId id="358" r:id="rId11"/>
    <p:sldId id="359" r:id="rId12"/>
    <p:sldId id="357" r:id="rId13"/>
    <p:sldId id="360" r:id="rId14"/>
    <p:sldId id="361" r:id="rId15"/>
    <p:sldId id="262" r:id="rId16"/>
    <p:sldId id="362" r:id="rId17"/>
    <p:sldId id="363" r:id="rId18"/>
    <p:sldId id="365" r:id="rId19"/>
    <p:sldId id="364" r:id="rId20"/>
    <p:sldId id="269" r:id="rId21"/>
    <p:sldId id="270" r:id="rId22"/>
    <p:sldId id="309" r:id="rId23"/>
    <p:sldId id="340" r:id="rId24"/>
    <p:sldId id="342" r:id="rId25"/>
    <p:sldId id="344" r:id="rId26"/>
    <p:sldId id="345" r:id="rId27"/>
    <p:sldId id="346" r:id="rId28"/>
    <p:sldId id="347" r:id="rId29"/>
    <p:sldId id="348" r:id="rId30"/>
    <p:sldId id="349" r:id="rId31"/>
    <p:sldId id="350" r:id="rId32"/>
    <p:sldId id="351" r:id="rId33"/>
    <p:sldId id="352" r:id="rId34"/>
    <p:sldId id="353" r:id="rId35"/>
    <p:sldId id="354" r:id="rId36"/>
    <p:sldId id="343" r:id="rId37"/>
    <p:sldId id="341" r:id="rId38"/>
    <p:sldId id="280" r:id="rId39"/>
  </p:sldIdLst>
  <p:sldSz cx="9144000" cy="5143500" type="screen16x9"/>
  <p:notesSz cx="6858000" cy="9144000"/>
  <p:embeddedFontLst>
    <p:embeddedFont>
      <p:font typeface="Calibri Light" panose="020F0302020204030204" pitchFamily="34" charset="0"/>
      <p:regular r:id="rId42"/>
      <p:italic r:id="rId43"/>
    </p:embeddedFont>
    <p:embeddedFont>
      <p:font typeface="맑은 고딕" panose="020B0503020000020004" pitchFamily="50" charset="-127"/>
      <p:regular r:id="rId44"/>
      <p:bold r:id="rId45"/>
    </p:embeddedFont>
    <p:embeddedFont>
      <p:font typeface="상주다정다감체" panose="020B0600000101010101" pitchFamily="50" charset="-127"/>
      <p:regular r:id="rId46"/>
    </p:embeddedFont>
    <p:embeddedFont>
      <p:font typeface="Calibri" panose="020F0502020204030204" pitchFamily="34" charset="0"/>
      <p:regular r:id="rId47"/>
      <p:bold r:id="rId48"/>
      <p:italic r:id="rId49"/>
      <p:boldItalic r:id="rId50"/>
    </p:embeddedFont>
    <p:embeddedFont>
      <p:font typeface="상주곶감체" panose="020B0600000101010101" pitchFamily="50" charset="-127"/>
      <p:regular r:id="rId51"/>
    </p:embeddedFont>
  </p:embeddedFontLst>
  <p:defaultTextStyle>
    <a:defPPr>
      <a:defRPr lang="ko-KR"/>
    </a:defPPr>
    <a:lvl1pPr marL="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8E7"/>
    <a:srgbClr val="C8406A"/>
    <a:srgbClr val="E26B68"/>
    <a:srgbClr val="F1C5C5"/>
    <a:srgbClr val="D9603F"/>
    <a:srgbClr val="F8F7DC"/>
    <a:srgbClr val="F3F2C0"/>
    <a:srgbClr val="F7F7F7"/>
    <a:srgbClr val="F9E7E3"/>
    <a:srgbClr val="F5D7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3006" y="1464"/>
      </p:cViewPr>
      <p:guideLst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5" d="100"/>
          <a:sy n="85" d="100"/>
        </p:scale>
        <p:origin x="15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4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8" Type="http://schemas.openxmlformats.org/officeDocument/2006/relationships/slide" Target="slides/slide7.xml"/><Relationship Id="rId51" Type="http://schemas.openxmlformats.org/officeDocument/2006/relationships/font" Target="fonts/font10.fntdata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1CB55-4CA6-4C3B-B69B-CC106615E6C0}" type="datetimeFigureOut">
              <a:rPr lang="ko-KR" altLang="en-US" smtClean="0"/>
              <a:t>2024-03-27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B23E43-DA75-4605-862F-A680242C5F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59750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60926B-BD8A-4FDF-B59A-0ED170073E61}" type="datetimeFigureOut">
              <a:rPr lang="ko-KR" altLang="en-US" smtClean="0"/>
              <a:t>2024-03-27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DCC8D6-1E91-44CD-B0E4-90C6B5EF778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2636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rgbClr val="F8EE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주형, 원활한, 그릇, 컵, 칼, 포크, 숟가락, 찻주전자, 케이크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0" y="0"/>
            <a:ext cx="51435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주형, 원활한, 그릇, 컵, 칼, 포크, 숟가락, 찻주전자, 케이크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0"/>
            <a:ext cx="51435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모서리가 둥근 직사각형 4"/>
          <p:cNvSpPr/>
          <p:nvPr userDrawn="1"/>
        </p:nvSpPr>
        <p:spPr>
          <a:xfrm>
            <a:off x="152400" y="171450"/>
            <a:ext cx="8826500" cy="4800600"/>
          </a:xfrm>
          <a:prstGeom prst="roundRect">
            <a:avLst>
              <a:gd name="adj" fmla="val 4844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84511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bg>
      <p:bgPr>
        <a:solidFill>
          <a:srgbClr val="F8F7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순서도: 대체 처리 6"/>
          <p:cNvSpPr/>
          <p:nvPr userDrawn="1"/>
        </p:nvSpPr>
        <p:spPr>
          <a:xfrm rot="20700000">
            <a:off x="867799" y="322729"/>
            <a:ext cx="7272154" cy="4820771"/>
          </a:xfrm>
          <a:prstGeom prst="flowChartAlternateProcess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8144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구역 머리글">
    <p:bg>
      <p:bgPr>
        <a:solidFill>
          <a:srgbClr val="F8F7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모서리가 둥근 직사각형 2"/>
          <p:cNvSpPr/>
          <p:nvPr userDrawn="1"/>
        </p:nvSpPr>
        <p:spPr>
          <a:xfrm>
            <a:off x="464457" y="1068371"/>
            <a:ext cx="8220137" cy="3732985"/>
          </a:xfrm>
          <a:prstGeom prst="roundRect">
            <a:avLst>
              <a:gd name="adj" fmla="val 7225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34137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2024-03-27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87617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2024-03-27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4932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2024-03-27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9956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2024-03-27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51774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2024-03-27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59839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2024-03-27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32323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2024-03-27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13188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2024-03-27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5732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차례상, 차례, 구정상, 설날상, 추석, 명절상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0275" y="-140468"/>
            <a:ext cx="7929048" cy="528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2110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검은 그림자가있는 흰색 벽 페인트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43187" y="-2238537"/>
            <a:ext cx="6457626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7603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검은 그림자가있는 흰색 벽 페인트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43187" y="-2238537"/>
            <a:ext cx="6457626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모서리가 둥근 직사각형 3"/>
          <p:cNvSpPr/>
          <p:nvPr userDrawn="1"/>
        </p:nvSpPr>
        <p:spPr>
          <a:xfrm>
            <a:off x="464457" y="1068371"/>
            <a:ext cx="8220137" cy="3732985"/>
          </a:xfrm>
          <a:prstGeom prst="roundRect">
            <a:avLst>
              <a:gd name="adj" fmla="val 7225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907979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bg>
      <p:bgPr>
        <a:solidFill>
          <a:srgbClr val="F9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주방용 칼, 칼, 포크 숟가락, 초록, 실루엣, 하얀색, 배경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prstClr val="black"/>
              <a:srgbClr val="F1C5C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425" y="3659186"/>
            <a:ext cx="1254125" cy="125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4188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및 내용">
    <p:bg>
      <p:bgPr>
        <a:solidFill>
          <a:srgbClr val="F9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순서도: 대체 처리 2"/>
          <p:cNvSpPr/>
          <p:nvPr userDrawn="1"/>
        </p:nvSpPr>
        <p:spPr>
          <a:xfrm rot="20700000">
            <a:off x="867799" y="322729"/>
            <a:ext cx="7272154" cy="4820771"/>
          </a:xfrm>
          <a:prstGeom prst="flowChartAlternateProcess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82688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및 내용">
    <p:bg>
      <p:bgPr>
        <a:solidFill>
          <a:srgbClr val="F9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모서리가 둥근 직사각형 2"/>
          <p:cNvSpPr/>
          <p:nvPr userDrawn="1"/>
        </p:nvSpPr>
        <p:spPr>
          <a:xfrm>
            <a:off x="464457" y="1068371"/>
            <a:ext cx="8220137" cy="3732985"/>
          </a:xfrm>
          <a:prstGeom prst="roundRect">
            <a:avLst>
              <a:gd name="adj" fmla="val 7225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132943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solidFill>
          <a:srgbClr val="F8F7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주방용 칼, 칼, 포크 숟가락, 초록, 실루엣, 하얀색, 배경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prstClr val="black"/>
              <a:srgbClr val="F3F2C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3825874"/>
            <a:ext cx="1117600" cy="111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7415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구역 머리글">
    <p:bg>
      <p:bgPr>
        <a:solidFill>
          <a:srgbClr val="F8F7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4199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1B990-37BA-4311-84B4-A889E59C992F}" type="datetimeFigureOut">
              <a:rPr lang="ko-KR" altLang="en-US" smtClean="0"/>
              <a:t>2024-03-27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1544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7" r:id="rId2"/>
    <p:sldLayoutId id="2147483662" r:id="rId3"/>
    <p:sldLayoutId id="2147483673" r:id="rId4"/>
    <p:sldLayoutId id="2147483672" r:id="rId5"/>
    <p:sldLayoutId id="2147483678" r:id="rId6"/>
    <p:sldLayoutId id="2147483674" r:id="rId7"/>
    <p:sldLayoutId id="2147483663" r:id="rId8"/>
    <p:sldLayoutId id="2147483679" r:id="rId9"/>
    <p:sldLayoutId id="2147483676" r:id="rId10"/>
    <p:sldLayoutId id="2147483675" r:id="rId11"/>
    <p:sldLayoutId id="2147483664" r:id="rId12"/>
    <p:sldLayoutId id="2147483665" r:id="rId13"/>
    <p:sldLayoutId id="2147483666" r:id="rId14"/>
    <p:sldLayoutId id="2147483667" r:id="rId15"/>
    <p:sldLayoutId id="2147483668" r:id="rId16"/>
    <p:sldLayoutId id="2147483669" r:id="rId17"/>
    <p:sldLayoutId id="2147483670" r:id="rId18"/>
    <p:sldLayoutId id="2147483671" r:id="rId19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s://m.site.naver.com/1jvMX" TargetMode="Externa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 rot="16481743">
            <a:off x="2894764" y="-166127"/>
            <a:ext cx="7201902" cy="5673787"/>
          </a:xfrm>
          <a:prstGeom prst="rect">
            <a:avLst/>
          </a:prstGeom>
          <a:solidFill>
            <a:srgbClr val="FAF8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1843" y="774272"/>
            <a:ext cx="4067743" cy="1676634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149" y="2577906"/>
            <a:ext cx="3256773" cy="2362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83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명절에 대해 알아봅시다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939545" y="1359143"/>
            <a:ext cx="2095755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정월 대보름</a:t>
            </a:r>
            <a:endParaRPr lang="en-US" altLang="ko-KR" sz="4000" dirty="0" smtClean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257833" y="1359143"/>
            <a:ext cx="512416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음력 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1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월 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15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일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. 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한 해의 첫 보름</a:t>
            </a:r>
            <a:endParaRPr lang="en-US" altLang="ko-KR" sz="4000" dirty="0" smtClean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</p:txBody>
      </p:sp>
      <p:pic>
        <p:nvPicPr>
          <p:cNvPr id="8194" name="Picture 2" descr="달, 보름달, Moon, 밤, 밤하늘, Fullmo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033" y="2357930"/>
            <a:ext cx="2511425" cy="2101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견과류, 땅콩, 구운 것, 간식, 건강한, 맛있는, 볶은 땅콩을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936" y="2367492"/>
            <a:ext cx="3264963" cy="2124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7958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명절에 대해 알아봅시다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939545" y="1371843"/>
            <a:ext cx="1284287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단오</a:t>
            </a:r>
            <a:endParaRPr lang="en-US" altLang="ko-KR" sz="4000" dirty="0" smtClean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2368833" y="1371843"/>
            <a:ext cx="601316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음력 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5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월 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5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일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. 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창포물에 머리 감는 날</a:t>
            </a:r>
            <a:endParaRPr lang="en-US" altLang="ko-KR" sz="4000" dirty="0" smtClean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</p:txBody>
      </p:sp>
      <p:pic>
        <p:nvPicPr>
          <p:cNvPr id="9218" name="Picture 2" descr="여자, 그네, 흔들, 가을, 떨어지다, 초록, 나무, 젊은, 놀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7138" y="2437610"/>
            <a:ext cx="3027382" cy="1981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여성, 뒤쪽에, 패션, 머리카락, 긴 머리, 헤어스타일, 복장, 스타일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45" b="27031"/>
          <a:stretch/>
        </p:blipFill>
        <p:spPr bwMode="auto">
          <a:xfrm>
            <a:off x="939545" y="2437610"/>
            <a:ext cx="3921125" cy="1981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0514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명절에 대해 알아봅시다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939545" y="1511543"/>
            <a:ext cx="1284287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칠석</a:t>
            </a:r>
            <a:endParaRPr lang="en-US" altLang="ko-KR" sz="4000" dirty="0" smtClean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2368833" y="1511543"/>
            <a:ext cx="601316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음력 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7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월 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7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일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. 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견우와 직녀 이야기</a:t>
            </a:r>
            <a:endParaRPr lang="en-US" altLang="ko-KR" sz="4000" dirty="0" smtClean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</p:txBody>
      </p:sp>
      <p:pic>
        <p:nvPicPr>
          <p:cNvPr id="10242" name="Picture 2" descr="까마귀, 새, 야생 동물, 자연, 동물, 야생의, 동물 초상화, 무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5389" y="2409929"/>
            <a:ext cx="3032125" cy="213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까치, 새, 동물, 깃털, 까마귀과, 야생 동물, 부리, 지능적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175" y="2585246"/>
            <a:ext cx="2943225" cy="1961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7310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명절에 대해 알아봅시다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282445" y="1409943"/>
            <a:ext cx="1284287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추석</a:t>
            </a:r>
            <a:endParaRPr lang="en-US" altLang="ko-KR" sz="4000" dirty="0" smtClean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711733" y="1409943"/>
            <a:ext cx="601316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음력 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8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월 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15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일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. 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큰 명절 중 하나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.</a:t>
            </a:r>
            <a:endParaRPr lang="en-US" altLang="ko-KR" sz="4000" dirty="0" smtClean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</p:txBody>
      </p:sp>
      <p:pic>
        <p:nvPicPr>
          <p:cNvPr id="11266" name="Picture 2" descr="제사, 기념물, 한국어, 조상, 추도식, 추석, 새 해, 문화, 전통적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75" y="2343944"/>
            <a:ext cx="2790825" cy="209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1258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명절에 대해 알아봅시다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701545" y="1397243"/>
            <a:ext cx="1284287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동지</a:t>
            </a:r>
            <a:endParaRPr lang="en-US" altLang="ko-KR" sz="4000" dirty="0" smtClean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3130833" y="1397243"/>
            <a:ext cx="601316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양력 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12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월 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22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일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. 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밤이 긴 날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.</a:t>
            </a:r>
            <a:endParaRPr lang="en-US" altLang="ko-KR" sz="4000" dirty="0" smtClean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</p:txBody>
      </p:sp>
      <p:pic>
        <p:nvPicPr>
          <p:cNvPr id="12290" name="Picture 2" descr="Flower, Night, Moon, Whit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821" y="2352249"/>
            <a:ext cx="4050479" cy="2278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571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명절에는 어떤 음식을 먹을까요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8" name="Picture 4" descr="떡국, 설날, 명절, 떡, 한국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675" y="1512094"/>
            <a:ext cx="3842808" cy="288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모서리가 둥근 사각형 설명선 9"/>
          <p:cNvSpPr/>
          <p:nvPr/>
        </p:nvSpPr>
        <p:spPr>
          <a:xfrm>
            <a:off x="5236029" y="2235200"/>
            <a:ext cx="2637971" cy="1541780"/>
          </a:xfrm>
          <a:prstGeom prst="wedgeRoundRectCallout">
            <a:avLst>
              <a:gd name="adj1" fmla="val -84871"/>
              <a:gd name="adj2" fmla="val 8119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설날에 먹는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떡국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59494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명절에는 어떤 음식을 먹을까요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7" name="Picture 4" descr="견과류, 땅콩, 구운 것, 간식, 건강한, 맛있는, 볶은 땅콩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836" y="1783292"/>
            <a:ext cx="3668495" cy="238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모서리가 둥근 사각형 설명선 9"/>
          <p:cNvSpPr/>
          <p:nvPr/>
        </p:nvSpPr>
        <p:spPr>
          <a:xfrm>
            <a:off x="4969329" y="1923498"/>
            <a:ext cx="3387271" cy="2031282"/>
          </a:xfrm>
          <a:prstGeom prst="wedgeRoundRectCallout">
            <a:avLst>
              <a:gd name="adj1" fmla="val -62725"/>
              <a:gd name="adj2" fmla="val 25417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정월대보름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아침에 </a:t>
            </a:r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먹는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부럼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30515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명절에는 어떤 음식을 먹을까요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사각형 설명선 9"/>
          <p:cNvSpPr/>
          <p:nvPr/>
        </p:nvSpPr>
        <p:spPr>
          <a:xfrm>
            <a:off x="5187044" y="2293257"/>
            <a:ext cx="2897414" cy="1487351"/>
          </a:xfrm>
          <a:prstGeom prst="wedgeRoundRectCallout">
            <a:avLst>
              <a:gd name="adj1" fmla="val -92280"/>
              <a:gd name="adj2" fmla="val -10689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명절에 </a:t>
            </a:r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먹는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송편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15362" name="Picture 2" descr="떡, 모시, 송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318" y="1254241"/>
            <a:ext cx="3429454" cy="3408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3329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명절에는 어떤 음식을 먹을까요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6" name="Picture 2" descr="제사, 기념물, 한국어, 조상, 추도식, 추석, 새 해, 문화, 전통적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587500"/>
            <a:ext cx="3748617" cy="2811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모서리가 둥근 사각형 설명선 9"/>
          <p:cNvSpPr/>
          <p:nvPr/>
        </p:nvSpPr>
        <p:spPr>
          <a:xfrm>
            <a:off x="4969329" y="1923498"/>
            <a:ext cx="3387271" cy="2031282"/>
          </a:xfrm>
          <a:prstGeom prst="wedgeRoundRectCallout">
            <a:avLst>
              <a:gd name="adj1" fmla="val -62725"/>
              <a:gd name="adj2" fmla="val 25417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추석에 준비하는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차례상 음식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3566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명절에는 어떤 음식을 먹을까요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6" name="Picture 2" descr="제사, 기념물, 한국어, 조상, 추도식, 추석, 새 해, 문화, 전통적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587500"/>
            <a:ext cx="3748617" cy="2811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모서리가 둥근 사각형 설명선 9"/>
          <p:cNvSpPr/>
          <p:nvPr/>
        </p:nvSpPr>
        <p:spPr>
          <a:xfrm>
            <a:off x="4966608" y="2874343"/>
            <a:ext cx="3504746" cy="1486380"/>
          </a:xfrm>
          <a:prstGeom prst="wedgeRoundRectCallout">
            <a:avLst>
              <a:gd name="adj1" fmla="val -62725"/>
              <a:gd name="adj2" fmla="val 25417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과일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, </a:t>
            </a:r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약과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, </a:t>
            </a:r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전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,</a:t>
            </a:r>
          </a:p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생선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, </a:t>
            </a:r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떡 등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…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851854" y="1587500"/>
            <a:ext cx="36195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3600" dirty="0" smtClean="0">
                <a:solidFill>
                  <a:srgbClr val="E7E6E6">
                    <a:lumMod val="10000"/>
                  </a:srgb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추석 차례상에는</a:t>
            </a:r>
            <a:endParaRPr lang="en-US" altLang="ko-KR" sz="3600" dirty="0" smtClean="0">
              <a:solidFill>
                <a:srgbClr val="E7E6E6">
                  <a:lumMod val="10000"/>
                </a:srgb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/>
            <a:r>
              <a:rPr lang="ko-KR" altLang="en-US" sz="3600" dirty="0" smtClean="0">
                <a:solidFill>
                  <a:srgbClr val="E7E6E6">
                    <a:lumMod val="10000"/>
                  </a:srgb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어떤 음식이 올라갈까요</a:t>
            </a:r>
            <a:r>
              <a:rPr lang="en-US" altLang="ko-KR" sz="3600" dirty="0" smtClean="0">
                <a:solidFill>
                  <a:srgbClr val="E7E6E6">
                    <a:lumMod val="10000"/>
                  </a:srgb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0479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9" name="모서리가 둥근 사각형 설명선 8"/>
          <p:cNvSpPr/>
          <p:nvPr/>
        </p:nvSpPr>
        <p:spPr>
          <a:xfrm>
            <a:off x="5135686" y="3187700"/>
            <a:ext cx="2617523" cy="789672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가을입니다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4572000" y="1709103"/>
            <a:ext cx="3744897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 계절은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언제일까요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2050" name="Picture 2" descr="벼, Asian Rice, Rice, 쌀, 이삭, 열매, 가을, 곡식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75" y="1709103"/>
            <a:ext cx="3679825" cy="2452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068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err="1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명절음식</a:t>
            </a:r>
            <a:r>
              <a:rPr lang="ko-KR" altLang="en-US" sz="3600" kern="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86ACA2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3600" kern="0" dirty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만들기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chemeClr val="accent4">
              <a:lumMod val="40000"/>
              <a:lumOff val="60000"/>
            </a:schemeClr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smtClean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2400" dirty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ko-KR" altLang="en-US" sz="2400" dirty="0">
              <a:solidFill>
                <a:schemeClr val="tx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6511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629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명절 음식을 만들어 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3309259" y="1582058"/>
            <a:ext cx="4984550" cy="2771248"/>
          </a:xfrm>
          <a:prstGeom prst="roundRect">
            <a:avLst>
              <a:gd name="adj" fmla="val 8050"/>
            </a:avLst>
          </a:prstGeom>
          <a:solidFill>
            <a:schemeClr val="bg1"/>
          </a:solidFill>
          <a:ln w="3492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깨끗한 손</a:t>
            </a:r>
            <a:endParaRPr lang="en-US" altLang="ko-KR" sz="2800" dirty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꼼지락 </a:t>
            </a:r>
            <a:r>
              <a:rPr lang="ko-KR" altLang="en-US" sz="2800" dirty="0" err="1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클레이</a:t>
            </a: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 키트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가위</a:t>
            </a:r>
            <a:endParaRPr lang="en-US" altLang="ko-KR" sz="2800" dirty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모양내기 도구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4908906" y="1394715"/>
            <a:ext cx="1785256" cy="461665"/>
          </a:xfrm>
          <a:prstGeom prst="rect">
            <a:avLst/>
          </a:prstGeom>
          <a:solidFill>
            <a:srgbClr val="F1F8ED"/>
          </a:solidFill>
          <a:ln w="31750">
            <a:noFill/>
          </a:ln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0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만들기 준비물</a:t>
            </a:r>
            <a:endParaRPr lang="ko-KR" altLang="en-US" sz="20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349" y="1990912"/>
            <a:ext cx="3256773" cy="2362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59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잠깐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!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3" name="Google Shape;4926;p53"/>
          <p:cNvSpPr txBox="1">
            <a:spLocks/>
          </p:cNvSpPr>
          <p:nvPr/>
        </p:nvSpPr>
        <p:spPr>
          <a:xfrm>
            <a:off x="2134931" y="411145"/>
            <a:ext cx="5760839" cy="382875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이걸 알면 더 쉽게 만들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수 있어요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6BC2B71-834B-474E-84C0-95E313DB3663}"/>
              </a:ext>
            </a:extLst>
          </p:cNvPr>
          <p:cNvSpPr/>
          <p:nvPr/>
        </p:nvSpPr>
        <p:spPr>
          <a:xfrm>
            <a:off x="2285936" y="1326063"/>
            <a:ext cx="4625184" cy="4090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명절음식</a:t>
            </a:r>
            <a:r>
              <a:rPr lang="ko-KR" altLang="en-US" sz="2000" dirty="0" smtClean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000" dirty="0" smtClean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만들기에서 필요한 색 조합</a:t>
            </a:r>
            <a:endParaRPr lang="ko-KR" altLang="en-US" sz="2000" dirty="0">
              <a:solidFill>
                <a:schemeClr val="tx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t="50407"/>
          <a:stretch/>
        </p:blipFill>
        <p:spPr>
          <a:xfrm>
            <a:off x="4723185" y="1922134"/>
            <a:ext cx="3007779" cy="2702565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2"/>
          <a:srcRect b="48235"/>
          <a:stretch/>
        </p:blipFill>
        <p:spPr>
          <a:xfrm>
            <a:off x="1538032" y="1922135"/>
            <a:ext cx="2881568" cy="2702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9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명절음식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을 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b="54074"/>
          <a:stretch/>
        </p:blipFill>
        <p:spPr>
          <a:xfrm>
            <a:off x="570924" y="1676400"/>
            <a:ext cx="7991631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26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명절음식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을 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r="50133"/>
          <a:stretch/>
        </p:blipFill>
        <p:spPr>
          <a:xfrm>
            <a:off x="1383724" y="1400400"/>
            <a:ext cx="6337876" cy="3114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명절음식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을 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l="50062" r="71"/>
          <a:stretch/>
        </p:blipFill>
        <p:spPr>
          <a:xfrm>
            <a:off x="1383724" y="1400400"/>
            <a:ext cx="6337876" cy="3114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480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명절음식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을 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1447800" y="1437281"/>
            <a:ext cx="6172200" cy="2994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12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명절음식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을 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l="50000" t="848" b="-848"/>
          <a:stretch/>
        </p:blipFill>
        <p:spPr>
          <a:xfrm>
            <a:off x="1447800" y="1437281"/>
            <a:ext cx="6172200" cy="2994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784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명절음식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을 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r="49722"/>
          <a:stretch/>
        </p:blipFill>
        <p:spPr>
          <a:xfrm>
            <a:off x="1498600" y="1445428"/>
            <a:ext cx="6121802" cy="2999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00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명절음식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을 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l="49753" t="-423" r="-31" b="423"/>
          <a:stretch/>
        </p:blipFill>
        <p:spPr>
          <a:xfrm>
            <a:off x="1498600" y="1445428"/>
            <a:ext cx="6121802" cy="2999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436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4944214" y="2090185"/>
            <a:ext cx="3053369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모든 곡식이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풍성하게 익는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가을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3076" name="Picture 4" descr="가을, 추석, 감, 자연, 밤, 희망, 과일, 감성, 식물, 하늘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175" y="1750586"/>
            <a:ext cx="3654425" cy="2432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892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명절음식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을 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r="49861"/>
          <a:stretch/>
        </p:blipFill>
        <p:spPr>
          <a:xfrm>
            <a:off x="1663700" y="1436586"/>
            <a:ext cx="5816600" cy="2912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53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명절음식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을 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l="49810" t="-436" r="51" b="436"/>
          <a:stretch/>
        </p:blipFill>
        <p:spPr>
          <a:xfrm>
            <a:off x="1663700" y="1436586"/>
            <a:ext cx="5816600" cy="2912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045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명절음식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을 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r="50278"/>
          <a:stretch/>
        </p:blipFill>
        <p:spPr>
          <a:xfrm>
            <a:off x="1536699" y="1439536"/>
            <a:ext cx="6077149" cy="2992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22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명절음식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을 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l="50188" t="-1273" r="90" b="1273"/>
          <a:stretch/>
        </p:blipFill>
        <p:spPr>
          <a:xfrm>
            <a:off x="1536699" y="1439536"/>
            <a:ext cx="6077149" cy="2992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88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명절음식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을 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r="50278"/>
          <a:stretch/>
        </p:blipFill>
        <p:spPr>
          <a:xfrm>
            <a:off x="1638300" y="1429978"/>
            <a:ext cx="5809150" cy="3015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0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명절음식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을 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l="50329" t="-842" r="-51" b="842"/>
          <a:stretch/>
        </p:blipFill>
        <p:spPr>
          <a:xfrm>
            <a:off x="1638300" y="1429978"/>
            <a:ext cx="5809150" cy="3015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5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명절음식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을 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t="49382" r="32453"/>
          <a:stretch/>
        </p:blipFill>
        <p:spPr>
          <a:xfrm>
            <a:off x="1244978" y="1384300"/>
            <a:ext cx="6530355" cy="314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75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명절음식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을 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6132542" y="3170732"/>
            <a:ext cx="1291513" cy="1348652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defRPr/>
            </a:pPr>
            <a:r>
              <a:rPr lang="en-US" altLang="ko-KR" dirty="0">
                <a:solidFill>
                  <a:schemeClr val="tx1"/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  <a:hlinkClick r:id="rId2"/>
              </a:rPr>
              <a:t>https://</a:t>
            </a:r>
            <a:r>
              <a:rPr lang="en-US" altLang="ko-KR" dirty="0" smtClean="0">
                <a:solidFill>
                  <a:schemeClr val="tx1"/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  <a:hlinkClick r:id="rId2"/>
              </a:rPr>
              <a:t>m.site.naver.com/1jvMX</a:t>
            </a:r>
            <a:endParaRPr lang="en-US" altLang="ko-KR" dirty="0" smtClean="0">
              <a:solidFill>
                <a:schemeClr val="tx1"/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>
              <a:defRPr/>
            </a:pPr>
            <a:endParaRPr lang="en-US" altLang="ko-KR" dirty="0" smtClean="0">
              <a:solidFill>
                <a:schemeClr val="tx1"/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5" name="Picture 2" descr="Youtube, 상, 사회의, 소셜 미디어 아이콘, 유튜브 아이콘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450" y="1594811"/>
            <a:ext cx="1761698" cy="1761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4"/>
          <a:srcRect l="66911" t="57530"/>
          <a:stretch/>
        </p:blipFill>
        <p:spPr>
          <a:xfrm>
            <a:off x="1168400" y="1282699"/>
            <a:ext cx="4051300" cy="3346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71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4892;p48"/>
          <p:cNvSpPr txBox="1">
            <a:spLocks/>
          </p:cNvSpPr>
          <p:nvPr/>
        </p:nvSpPr>
        <p:spPr>
          <a:xfrm>
            <a:off x="1499429" y="1920659"/>
            <a:ext cx="6218167" cy="162491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명절을 준비하는 마음으로</a:t>
            </a:r>
            <a:endParaRPr lang="en-US" altLang="ko-KR" sz="3200" dirty="0"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err="1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</a:t>
            </a:r>
            <a:r>
              <a:rPr lang="ko-KR" altLang="en-US" sz="32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명절음식</a:t>
            </a: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을 </a:t>
            </a: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만들어 봅시다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3200" dirty="0"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2728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5122" name="Picture 2" descr="전, 부추전, 부추, 고추, 동그랑땡, 명절, 초록, 야채, 채소, 고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75" y="1189113"/>
            <a:ext cx="4594225" cy="3445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직사각형 14"/>
          <p:cNvSpPr/>
          <p:nvPr/>
        </p:nvSpPr>
        <p:spPr>
          <a:xfrm>
            <a:off x="4318000" y="1785485"/>
            <a:ext cx="4162183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가을에 지나가는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명절은 무엇일까요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7" name="모서리가 둥근 사각형 설명선 6"/>
          <p:cNvSpPr/>
          <p:nvPr/>
        </p:nvSpPr>
        <p:spPr>
          <a:xfrm>
            <a:off x="5135686" y="3187700"/>
            <a:ext cx="2617523" cy="789672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추석입니다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3125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892;p48"/>
          <p:cNvSpPr txBox="1">
            <a:spLocks/>
          </p:cNvSpPr>
          <p:nvPr/>
        </p:nvSpPr>
        <p:spPr>
          <a:xfrm>
            <a:off x="956403" y="1911130"/>
            <a:ext cx="7231189" cy="162491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우리나라 명절</a:t>
            </a: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에 </a:t>
            </a: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대해 알아보고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,</a:t>
            </a:r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</a:t>
            </a:r>
            <a:r>
              <a:rPr lang="ko-KR" altLang="en-US" sz="3200" dirty="0" err="1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로</a:t>
            </a: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명절음식을 </a:t>
            </a: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만들어 봅시다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3200" dirty="0"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chemeClr val="accent3">
              <a:lumMod val="40000"/>
              <a:lumOff val="60000"/>
            </a:schemeClr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배움문제</a:t>
            </a:r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3310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우리나라의 명절에 대해</a:t>
            </a:r>
            <a:endParaRPr lang="en-US" altLang="ko-KR" sz="3600" kern="0" dirty="0" smtClean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알아 </a:t>
            </a: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봅시다</a:t>
            </a:r>
            <a:r>
              <a:rPr lang="en-US" altLang="ko-KR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rgbClr val="E26B68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smtClean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2400" dirty="0" smtClean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  <a:endParaRPr lang="ko-KR" altLang="en-US" sz="2400" dirty="0">
              <a:solidFill>
                <a:schemeClr val="bg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8269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명절에 대해 알아봅시다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027113" y="2425943"/>
            <a:ext cx="707571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名節</a:t>
            </a:r>
            <a:endParaRPr lang="en-US" altLang="ko-KR" sz="4000" dirty="0" smtClean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  <a:p>
            <a:pPr algn="ctr"/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해마다 일정하게 지켜서</a:t>
            </a:r>
            <a:endParaRPr lang="en-US" altLang="ko-KR" sz="4000" dirty="0" smtClean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  <a:p>
            <a:pPr algn="ctr"/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기념하는 날</a:t>
            </a:r>
            <a:endParaRPr lang="en-US" altLang="ko-KR" sz="4000" dirty="0" smtClean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822677" y="1359862"/>
            <a:ext cx="54845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4800" kern="0" dirty="0" smtClean="0">
                <a:ln>
                  <a:solidFill>
                    <a:srgbClr val="44546A">
                      <a:lumMod val="50000"/>
                    </a:srgb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</a:t>
            </a:r>
            <a:endParaRPr lang="ko-KR" altLang="en-US" sz="18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타원 3"/>
          <p:cNvSpPr/>
          <p:nvPr/>
        </p:nvSpPr>
        <p:spPr>
          <a:xfrm>
            <a:off x="3655785" y="3717478"/>
            <a:ext cx="711200" cy="647457"/>
          </a:xfrm>
          <a:prstGeom prst="ellipse">
            <a:avLst/>
          </a:prstGeom>
          <a:noFill/>
          <a:ln w="31750">
            <a:solidFill>
              <a:srgbClr val="C840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552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명절에 대해 알아봅시다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027113" y="2425943"/>
            <a:ext cx="707571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우리 조상님들은</a:t>
            </a:r>
            <a:endParaRPr lang="en-US" altLang="ko-KR" sz="4000" dirty="0" smtClean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  <a:p>
            <a:pPr algn="ctr"/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태양의 움직임에 따라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, 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계절별로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!</a:t>
            </a:r>
          </a:p>
          <a:p>
            <a:pPr algn="ctr"/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1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년을 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24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개로 나누어 날을 정했어요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.</a:t>
            </a:r>
            <a:endParaRPr lang="en-US" altLang="ko-KR" sz="4000" dirty="0" smtClean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822677" y="1359862"/>
            <a:ext cx="54845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en-US" altLang="ko-KR" sz="4800" kern="0" dirty="0" smtClean="0">
                <a:ln>
                  <a:solidFill>
                    <a:srgbClr val="44546A">
                      <a:lumMod val="50000"/>
                    </a:srgb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24</a:t>
            </a:r>
            <a:r>
              <a:rPr lang="ko-KR" altLang="en-US" sz="4800" kern="0" smtClean="0">
                <a:ln>
                  <a:solidFill>
                    <a:srgbClr val="44546A">
                      <a:lumMod val="50000"/>
                    </a:srgb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절기</a:t>
            </a:r>
            <a:endParaRPr lang="ko-KR" altLang="en-US" sz="18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타원 3"/>
          <p:cNvSpPr/>
          <p:nvPr/>
        </p:nvSpPr>
        <p:spPr>
          <a:xfrm>
            <a:off x="2020632" y="3071710"/>
            <a:ext cx="711200" cy="647457"/>
          </a:xfrm>
          <a:prstGeom prst="ellipse">
            <a:avLst/>
          </a:prstGeom>
          <a:noFill/>
          <a:ln w="31750">
            <a:solidFill>
              <a:srgbClr val="C840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512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명절에 대해 알아봅시다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939545" y="1511543"/>
            <a:ext cx="1284287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설날</a:t>
            </a:r>
            <a:endParaRPr lang="en-US" altLang="ko-KR" sz="4000" dirty="0" smtClean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2368833" y="1511543"/>
            <a:ext cx="601316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음력 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1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월 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1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일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. 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가장 큰 명절 중 하나</a:t>
            </a:r>
            <a:endParaRPr lang="en-US" altLang="ko-KR" sz="4000" dirty="0" smtClean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</p:txBody>
      </p:sp>
      <p:pic>
        <p:nvPicPr>
          <p:cNvPr id="6148" name="Picture 4" descr="떡국, 설날, 명절, 떡, 한국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875" y="2413794"/>
            <a:ext cx="2917825" cy="2188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326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4073</TotalTime>
  <Words>401</Words>
  <Application>Microsoft Office PowerPoint</Application>
  <PresentationFormat>화면 슬라이드 쇼(16:9)</PresentationFormat>
  <Paragraphs>126</Paragraphs>
  <Slides>38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38</vt:i4>
      </vt:variant>
    </vt:vector>
  </HeadingPairs>
  <TitlesOfParts>
    <vt:vector size="45" baseType="lpstr">
      <vt:lpstr>Calibri Light</vt:lpstr>
      <vt:lpstr>Arial</vt:lpstr>
      <vt:lpstr>맑은 고딕</vt:lpstr>
      <vt:lpstr>상주다정다감체</vt:lpstr>
      <vt:lpstr>Calibri</vt:lpstr>
      <vt:lpstr>상주곶감체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꼼지락진로클레이</dc:title>
  <dc:creator>떼떼쌤(박주연)</dc:creator>
  <cp:lastModifiedBy>박뿡&amp;김뿡</cp:lastModifiedBy>
  <cp:revision>194</cp:revision>
  <dcterms:created xsi:type="dcterms:W3CDTF">2023-10-15T02:40:52Z</dcterms:created>
  <dcterms:modified xsi:type="dcterms:W3CDTF">2024-03-27T11:17:22Z</dcterms:modified>
</cp:coreProperties>
</file>